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60" r:id="rId2"/>
    <p:sldId id="261" r:id="rId3"/>
    <p:sldId id="268" r:id="rId4"/>
    <p:sldId id="269" r:id="rId5"/>
    <p:sldId id="272" r:id="rId6"/>
    <p:sldId id="273" r:id="rId7"/>
    <p:sldId id="270" r:id="rId8"/>
    <p:sldId id="271" r:id="rId9"/>
    <p:sldId id="274" r:id="rId10"/>
    <p:sldId id="267"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8681" autoAdjust="0"/>
  </p:normalViewPr>
  <p:slideViewPr>
    <p:cSldViewPr snapToGrid="0">
      <p:cViewPr varScale="1">
        <p:scale>
          <a:sx n="89" d="100"/>
          <a:sy n="89" d="100"/>
        </p:scale>
        <p:origin x="1236" y="90"/>
      </p:cViewPr>
      <p:guideLst/>
    </p:cSldViewPr>
  </p:slideViewPr>
  <p:notesTextViewPr>
    <p:cViewPr>
      <p:scale>
        <a:sx n="1" d="1"/>
        <a:sy n="1" d="1"/>
      </p:scale>
      <p:origin x="0" y="0"/>
    </p:cViewPr>
  </p:notesTextViewPr>
  <p:notesViewPr>
    <p:cSldViewPr snapToGrid="0">
      <p:cViewPr varScale="1">
        <p:scale>
          <a:sx n="65" d="100"/>
          <a:sy n="65" d="100"/>
        </p:scale>
        <p:origin x="2342" y="6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94E771B-3100-490A-BCD9-7C3C9866928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00DFC75B-E8D0-41BB-AE2E-06C4F48D44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4BC02EF-8EC0-44CA-B996-CB9D2AAC0107}" type="datetimeFigureOut">
              <a:rPr lang="zh-CN" altLang="en-US" smtClean="0"/>
              <a:t>2022/4/23</a:t>
            </a:fld>
            <a:endParaRPr lang="zh-CN" altLang="en-US"/>
          </a:p>
        </p:txBody>
      </p:sp>
      <p:sp>
        <p:nvSpPr>
          <p:cNvPr id="4" name="页脚占位符 3">
            <a:extLst>
              <a:ext uri="{FF2B5EF4-FFF2-40B4-BE49-F238E27FC236}">
                <a16:creationId xmlns:a16="http://schemas.microsoft.com/office/drawing/2014/main" id="{E9681A5A-B8C8-4269-B0C2-DA58D1B3B9C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9241FE6F-FC7B-4E9F-A4C2-B7760AAA2FD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0DCAAE-AD76-442E-9613-91B9219E745D}" type="slidenum">
              <a:rPr lang="zh-CN" altLang="en-US" smtClean="0"/>
              <a:t>‹#›</a:t>
            </a:fld>
            <a:endParaRPr lang="zh-CN" altLang="en-US"/>
          </a:p>
        </p:txBody>
      </p:sp>
    </p:spTree>
    <p:extLst>
      <p:ext uri="{BB962C8B-B14F-4D97-AF65-F5344CB8AC3E}">
        <p14:creationId xmlns:p14="http://schemas.microsoft.com/office/powerpoint/2010/main" val="274296293"/>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6B9EC6-C6AF-4094-A543-88CAC59DCBF9}" type="datetimeFigureOut">
              <a:rPr lang="zh-CN" altLang="en-US" smtClean="0"/>
              <a:t>2022/4/23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8C24B6-E0FC-4C77-BB08-EF708A5918B3}" type="slidenum">
              <a:rPr lang="zh-CN" altLang="en-US" smtClean="0"/>
              <a:t>‹#›</a:t>
            </a:fld>
            <a:endParaRPr lang="zh-CN" altLang="en-US"/>
          </a:p>
        </p:txBody>
      </p:sp>
    </p:spTree>
    <p:extLst>
      <p:ext uri="{BB962C8B-B14F-4D97-AF65-F5344CB8AC3E}">
        <p14:creationId xmlns:p14="http://schemas.microsoft.com/office/powerpoint/2010/main" val="3094274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教授和专家们还有线上的同学们大家好，我是</a:t>
            </a:r>
            <a:r>
              <a:rPr lang="en-US" altLang="zh-CN" dirty="0" err="1"/>
              <a:t>cdeb</a:t>
            </a:r>
            <a:r>
              <a:rPr lang="zh-CN" altLang="en-US" dirty="0"/>
              <a:t>团队的白笔者，今天由我来给大家分享我们团队的针对这个赛题的思路与试验。</a:t>
            </a:r>
          </a:p>
        </p:txBody>
      </p:sp>
      <p:sp>
        <p:nvSpPr>
          <p:cNvPr id="4" name="灯片编号占位符 3"/>
          <p:cNvSpPr>
            <a:spLocks noGrp="1"/>
          </p:cNvSpPr>
          <p:nvPr>
            <p:ph type="sldNum" sz="quarter" idx="5"/>
          </p:nvPr>
        </p:nvSpPr>
        <p:spPr/>
        <p:txBody>
          <a:bodyPr/>
          <a:lstStyle/>
          <a:p>
            <a:fld id="{978C24B6-E0FC-4C77-BB08-EF708A5918B3}" type="slidenum">
              <a:rPr lang="zh-CN" altLang="en-US" smtClean="0"/>
              <a:t>1</a:t>
            </a:fld>
            <a:endParaRPr lang="zh-CN" altLang="en-US"/>
          </a:p>
        </p:txBody>
      </p:sp>
    </p:spTree>
    <p:extLst>
      <p:ext uri="{BB962C8B-B14F-4D97-AF65-F5344CB8AC3E}">
        <p14:creationId xmlns:p14="http://schemas.microsoft.com/office/powerpoint/2010/main" val="24532566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78C24B6-E0FC-4C77-BB08-EF708A5918B3}" type="slidenum">
              <a:rPr lang="zh-CN" altLang="en-US" smtClean="0"/>
              <a:t>10</a:t>
            </a:fld>
            <a:endParaRPr lang="zh-CN" altLang="en-US"/>
          </a:p>
        </p:txBody>
      </p:sp>
    </p:spTree>
    <p:extLst>
      <p:ext uri="{BB962C8B-B14F-4D97-AF65-F5344CB8AC3E}">
        <p14:creationId xmlns:p14="http://schemas.microsoft.com/office/powerpoint/2010/main" val="7302246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effectLst/>
                <a:latin typeface="Linux Libertine"/>
                <a:ea typeface="微软雅黑" panose="020B0503020204020204" pitchFamily="34" charset="-122"/>
                <a:cs typeface="微软雅黑" panose="020B0503020204020204" pitchFamily="34" charset="-122"/>
              </a:rPr>
              <a:t>首先，</a:t>
            </a:r>
            <a:r>
              <a:rPr lang="zh-CN" altLang="zh-CN" sz="1800" dirty="0">
                <a:effectLst/>
                <a:latin typeface="Linux Libertine"/>
                <a:ea typeface="微软雅黑" panose="020B0503020204020204" pitchFamily="34" charset="-122"/>
                <a:cs typeface="微软雅黑" panose="020B0503020204020204" pitchFamily="34" charset="-122"/>
              </a:rPr>
              <a:t>队伍由四人组成，其中</a:t>
            </a:r>
            <a:r>
              <a:rPr lang="zh-CN" altLang="en-US" sz="1800" dirty="0">
                <a:effectLst/>
                <a:latin typeface="Linux Libertine"/>
                <a:ea typeface="微软雅黑" panose="020B0503020204020204" pitchFamily="34" charset="-122"/>
                <a:cs typeface="微软雅黑" panose="020B0503020204020204" pitchFamily="34" charset="-122"/>
              </a:rPr>
              <a:t>队长</a:t>
            </a:r>
            <a:r>
              <a:rPr lang="zh-CN" altLang="zh-CN" sz="1800" dirty="0">
                <a:effectLst/>
                <a:latin typeface="Linux Libertine"/>
                <a:ea typeface="微软雅黑" panose="020B0503020204020204" pitchFamily="34" charset="-122"/>
                <a:cs typeface="微软雅黑" panose="020B0503020204020204" pitchFamily="34" charset="-122"/>
              </a:rPr>
              <a:t>彭一凡为电子科技大学计算机学院研究生，</a:t>
            </a:r>
            <a:endParaRPr lang="en-US" altLang="zh-CN" sz="1800" dirty="0">
              <a:effectLst/>
              <a:latin typeface="Linux Libertine"/>
              <a:ea typeface="微软雅黑" panose="020B0503020204020204" pitchFamily="34" charset="-122"/>
              <a:cs typeface="微软雅黑" panose="020B0503020204020204" pitchFamily="34" charset="-122"/>
            </a:endParaRPr>
          </a:p>
          <a:p>
            <a:endParaRPr lang="zh-CN" altLang="en-US" dirty="0"/>
          </a:p>
        </p:txBody>
      </p:sp>
      <p:sp>
        <p:nvSpPr>
          <p:cNvPr id="4" name="灯片编号占位符 3"/>
          <p:cNvSpPr>
            <a:spLocks noGrp="1"/>
          </p:cNvSpPr>
          <p:nvPr>
            <p:ph type="sldNum" sz="quarter" idx="5"/>
          </p:nvPr>
        </p:nvSpPr>
        <p:spPr/>
        <p:txBody>
          <a:bodyPr/>
          <a:lstStyle/>
          <a:p>
            <a:fld id="{978C24B6-E0FC-4C77-BB08-EF708A5918B3}" type="slidenum">
              <a:rPr lang="zh-CN" altLang="en-US" smtClean="0"/>
              <a:t>2</a:t>
            </a:fld>
            <a:endParaRPr lang="zh-CN" altLang="en-US"/>
          </a:p>
        </p:txBody>
      </p:sp>
    </p:spTree>
    <p:extLst>
      <p:ext uri="{BB962C8B-B14F-4D97-AF65-F5344CB8AC3E}">
        <p14:creationId xmlns:p14="http://schemas.microsoft.com/office/powerpoint/2010/main" val="120513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dirty="0">
                <a:effectLst/>
                <a:latin typeface="Linux Libertine"/>
                <a:ea typeface="微软雅黑" panose="020B0503020204020204" pitchFamily="34" charset="-122"/>
                <a:cs typeface="微软雅黑" panose="020B0503020204020204" pitchFamily="34" charset="-122"/>
              </a:rPr>
              <a:t>邓开为中国科学院计算技术研究所研究生，</a:t>
            </a:r>
            <a:r>
              <a:rPr lang="zh-CN" altLang="zh-CN" sz="1200" dirty="0">
                <a:solidFill>
                  <a:srgbClr val="000000"/>
                </a:solidFill>
                <a:effectLst/>
                <a:latin typeface="Linux Libertine"/>
                <a:ea typeface="微软雅黑" panose="020B0503020204020204" pitchFamily="34" charset="-122"/>
                <a:cs typeface="微软雅黑" panose="020B0503020204020204" pitchFamily="34" charset="-122"/>
              </a:rPr>
              <a:t>赵维真为平安产险算法工程师，</a:t>
            </a:r>
            <a:r>
              <a:rPr lang="zh-CN" altLang="en-US" sz="1200" dirty="0">
                <a:effectLst/>
                <a:latin typeface="Linux Libertine"/>
                <a:ea typeface="微软雅黑" panose="020B0503020204020204" pitchFamily="34" charset="-122"/>
                <a:cs typeface="微软雅黑" panose="020B0503020204020204" pitchFamily="34" charset="-122"/>
              </a:rPr>
              <a:t>我是华为就职的</a:t>
            </a:r>
            <a:r>
              <a:rPr lang="zh-CN" altLang="zh-CN" sz="1200" dirty="0">
                <a:effectLst/>
                <a:latin typeface="Linux Libertine"/>
                <a:ea typeface="微软雅黑" panose="020B0503020204020204" pitchFamily="34" charset="-122"/>
                <a:cs typeface="微软雅黑" panose="020B0503020204020204" pitchFamily="34" charset="-122"/>
              </a:rPr>
              <a:t>软件开发工程师</a:t>
            </a:r>
            <a:endParaRPr lang="zh-CN" altLang="zh-CN" sz="1200" dirty="0">
              <a:effectLst/>
              <a:latin typeface="Linux Libertine"/>
              <a:ea typeface="Calibri" panose="020F0502020204030204" pitchFamily="34" charset="0"/>
              <a:cs typeface="Arial"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978C24B6-E0FC-4C77-BB08-EF708A5918B3}" type="slidenum">
              <a:rPr lang="zh-CN" altLang="en-US" smtClean="0"/>
              <a:t>3</a:t>
            </a:fld>
            <a:endParaRPr lang="zh-CN" altLang="en-US"/>
          </a:p>
        </p:txBody>
      </p:sp>
    </p:spTree>
    <p:extLst>
      <p:ext uri="{BB962C8B-B14F-4D97-AF65-F5344CB8AC3E}">
        <p14:creationId xmlns:p14="http://schemas.microsoft.com/office/powerpoint/2010/main" val="27571284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dirty="0">
                <a:effectLst/>
                <a:latin typeface="Linux Libertine"/>
                <a:ea typeface="微软雅黑" panose="020B0503020204020204" pitchFamily="34" charset="-122"/>
                <a:cs typeface="微软雅黑" panose="020B0503020204020204" pitchFamily="34" charset="-122"/>
              </a:rPr>
              <a:t>在通信领域中，对于信道数据质量和数量的依赖极强，而通过传统信道建模的方案实现多环境、多场景、多频段、超大天线规模条件下的信道大量且灵活采集，从而构建无线信道数据集的需求，则又对传统信道建模的应用提出了新的挑战。</a:t>
            </a:r>
            <a:endParaRPr lang="zh-CN" altLang="zh-CN" sz="1800" dirty="0">
              <a:effectLst/>
              <a:latin typeface="Linux Libertine"/>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effectLst/>
                <a:latin typeface="Linux Libertine"/>
                <a:ea typeface="微软雅黑" panose="020B0503020204020204" pitchFamily="34" charset="-122"/>
                <a:cs typeface="微软雅黑" panose="020B0503020204020204" pitchFamily="34" charset="-122"/>
              </a:rPr>
              <a:t>。</a:t>
            </a:r>
            <a:r>
              <a:rPr lang="zh-CN" altLang="zh-CN" sz="1800" dirty="0">
                <a:effectLst/>
                <a:latin typeface="Linux Libertine"/>
                <a:ea typeface="微软雅黑" panose="020B0503020204020204" pitchFamily="34" charset="-122"/>
                <a:cs typeface="微软雅黑" panose="020B0503020204020204" pitchFamily="34" charset="-122"/>
              </a:rPr>
              <a:t>本赛题任务为在给定的两类信道环境下分别完成对小样本数据集的生成模型，其中两类信道环境下可采用不同的数据生成方案，对于第一类信道不限制使用方案，对于第二类信道要求使用基于深度学习的生成模型完成。</a:t>
            </a:r>
            <a:r>
              <a:rPr lang="zh-CN" altLang="zh-CN" sz="1800" dirty="0">
                <a:effectLst/>
                <a:ea typeface="微软雅黑" panose="020B0503020204020204" pitchFamily="34" charset="-122"/>
                <a:cs typeface="微软雅黑" panose="020B0503020204020204" pitchFamily="34" charset="-122"/>
              </a:rPr>
              <a:t>本赛题考虑从最小的代价实现快速、有效地构建无线信道数据集。本大赛为“基于</a:t>
            </a:r>
            <a:r>
              <a:rPr lang="en-US" altLang="zh-CN" sz="1800" dirty="0">
                <a:effectLst/>
                <a:ea typeface="微软雅黑" panose="020B0503020204020204" pitchFamily="34" charset="-122"/>
                <a:cs typeface="微软雅黑" panose="020B0503020204020204" pitchFamily="34" charset="-122"/>
              </a:rPr>
              <a:t> AI </a:t>
            </a:r>
            <a:r>
              <a:rPr lang="zh-CN" altLang="zh-CN" sz="1800" dirty="0">
                <a:effectLst/>
                <a:ea typeface="微软雅黑" panose="020B0503020204020204" pitchFamily="34" charset="-122"/>
                <a:cs typeface="微软雅黑" panose="020B0503020204020204" pitchFamily="34" charset="-122"/>
              </a:rPr>
              <a:t>的信道建模与虚拟信道构建”的任务</a:t>
            </a:r>
            <a:r>
              <a:rPr lang="zh-CN" altLang="en-US" sz="1800" dirty="0">
                <a:effectLst/>
                <a:ea typeface="微软雅黑" panose="020B0503020204020204" pitchFamily="34" charset="-122"/>
                <a:cs typeface="微软雅黑" panose="020B0503020204020204" pitchFamily="34" charset="-122"/>
              </a:rPr>
              <a:t>。</a:t>
            </a:r>
            <a:endParaRPr lang="en-US" altLang="zh-CN" sz="1800" dirty="0">
              <a:effectLst/>
              <a:ea typeface="微软雅黑" panose="020B0503020204020204" pitchFamily="34" charset="-122"/>
              <a:cs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赛题数据为为排列为 </a:t>
            </a: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4 </a:t>
            </a:r>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接收天线、</a:t>
            </a: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32 </a:t>
            </a:r>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发送天线，</a:t>
            </a: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32 </a:t>
            </a:r>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个时延扩展</a:t>
            </a: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a:t>
            </a:r>
            <a:endParaRPr lang="zh-CN" altLang="zh-CN" sz="1800" dirty="0">
              <a:effectLst/>
              <a:latin typeface="Linux Libertine"/>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dirty="0">
                <a:effectLst/>
                <a:latin typeface="Linux Libertine"/>
                <a:ea typeface="微软雅黑" panose="020B0503020204020204" pitchFamily="34" charset="-122"/>
                <a:cs typeface="微软雅黑" panose="020B0503020204020204" pitchFamily="34" charset="-122"/>
              </a:rPr>
              <a:t>该</a:t>
            </a:r>
            <a:r>
              <a:rPr lang="zh-CN" altLang="en-US" sz="1800" dirty="0">
                <a:effectLst/>
                <a:latin typeface="Linux Libertine"/>
                <a:ea typeface="微软雅黑" panose="020B0503020204020204" pitchFamily="34" charset="-122"/>
                <a:cs typeface="微软雅黑" panose="020B0503020204020204" pitchFamily="34" charset="-122"/>
              </a:rPr>
              <a:t>赛题</a:t>
            </a:r>
            <a:r>
              <a:rPr lang="zh-CN" altLang="zh-CN" sz="1800" dirty="0">
                <a:effectLst/>
                <a:latin typeface="Linux Libertine"/>
                <a:ea typeface="微软雅黑" panose="020B0503020204020204" pitchFamily="34" charset="-122"/>
                <a:cs typeface="微软雅黑" panose="020B0503020204020204" pitchFamily="34" charset="-122"/>
              </a:rPr>
              <a:t>任务中，使用生成数据的相似度与多样性两个维度来评价生成的优劣</a:t>
            </a:r>
            <a:r>
              <a:rPr lang="zh-CN" altLang="en-US" sz="1800" dirty="0">
                <a:effectLst/>
                <a:latin typeface="Linux Libertine"/>
                <a:ea typeface="微软雅黑" panose="020B0503020204020204" pitchFamily="34" charset="-122"/>
                <a:cs typeface="微软雅黑" panose="020B0503020204020204" pitchFamily="34" charset="-122"/>
              </a:rPr>
              <a:t>，优化目标为</a:t>
            </a:r>
            <a:r>
              <a:rPr lang="zh-CN" altLang="en-US" sz="2800" dirty="0">
                <a:latin typeface="Times New Roman" panose="02020603050405020304" pitchFamily="18" charset="0"/>
                <a:ea typeface="微软雅黑" panose="020B0503020204020204" pitchFamily="34" charset="-122"/>
                <a:cs typeface="Times New Roman" panose="02020603050405020304" pitchFamily="18" charset="0"/>
              </a:rPr>
              <a:t>为生成的数据集与官方数据集相似度尽可能高，离散度尽可能小。</a:t>
            </a:r>
            <a:endParaRPr lang="zh-CN" altLang="zh-CN" sz="1800" dirty="0">
              <a:effectLst/>
              <a:latin typeface="Linux Libertine"/>
              <a:ea typeface="Calibri" panose="020F0502020204030204" pitchFamily="34" charset="0"/>
              <a:cs typeface="Arial"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978C24B6-E0FC-4C77-BB08-EF708A5918B3}" type="slidenum">
              <a:rPr lang="zh-CN" altLang="en-US" smtClean="0"/>
              <a:t>4</a:t>
            </a:fld>
            <a:endParaRPr lang="zh-CN" altLang="en-US"/>
          </a:p>
        </p:txBody>
      </p:sp>
    </p:spTree>
    <p:extLst>
      <p:ext uri="{BB962C8B-B14F-4D97-AF65-F5344CB8AC3E}">
        <p14:creationId xmlns:p14="http://schemas.microsoft.com/office/powerpoint/2010/main" val="6849927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首先我们来对</a:t>
            </a:r>
            <a:r>
              <a:rPr lang="en-US" altLang="zh-CN" dirty="0"/>
              <a:t>H1 </a:t>
            </a:r>
            <a:r>
              <a:rPr lang="zh-CN" altLang="en-US" dirty="0"/>
              <a:t>也就是第一组数据来进行数据分析。</a:t>
            </a:r>
            <a:r>
              <a:rPr lang="zh-CN" altLang="zh-CN" sz="1800" dirty="0">
                <a:effectLst/>
                <a:ea typeface="微软雅黑" panose="020B0503020204020204" pitchFamily="34" charset="-122"/>
                <a:cs typeface="微软雅黑" panose="020B0503020204020204" pitchFamily="34" charset="-122"/>
              </a:rPr>
              <a:t>我们发现数据</a:t>
            </a:r>
            <a:r>
              <a:rPr lang="en-US" altLang="zh-CN" sz="1800" dirty="0">
                <a:effectLst/>
                <a:ea typeface="微软雅黑" panose="020B0503020204020204" pitchFamily="34" charset="-122"/>
                <a:cs typeface="微软雅黑" panose="020B0503020204020204" pitchFamily="34" charset="-122"/>
              </a:rPr>
              <a:t>H1</a:t>
            </a:r>
            <a:r>
              <a:rPr lang="zh-CN" altLang="zh-CN" sz="1800" dirty="0">
                <a:effectLst/>
                <a:ea typeface="微软雅黑" panose="020B0503020204020204" pitchFamily="34" charset="-122"/>
                <a:cs typeface="微软雅黑" panose="020B0503020204020204" pitchFamily="34" charset="-122"/>
              </a:rPr>
              <a:t>遵循相同的数据生成模型，将数据维度改变到</a:t>
            </a:r>
            <a:r>
              <a:rPr lang="en-US" altLang="zh-CN" sz="1800" dirty="0">
                <a:effectLst/>
                <a:ea typeface="微软雅黑" panose="020B0503020204020204" pitchFamily="34" charset="-122"/>
                <a:cs typeface="微软雅黑" panose="020B0503020204020204" pitchFamily="34" charset="-122"/>
              </a:rPr>
              <a:t>1*256*32</a:t>
            </a:r>
            <a:r>
              <a:rPr lang="zh-CN" altLang="zh-CN" sz="1800" dirty="0">
                <a:effectLst/>
                <a:ea typeface="微软雅黑" panose="020B0503020204020204" pitchFamily="34" charset="-122"/>
                <a:cs typeface="微软雅黑" panose="020B0503020204020204" pitchFamily="34" charset="-122"/>
              </a:rPr>
              <a:t>后，数据可视化的峰值区域一致，说明了</a:t>
            </a:r>
            <a:r>
              <a:rPr lang="en-US" altLang="zh-CN" sz="1800" dirty="0">
                <a:effectLst/>
                <a:ea typeface="微软雅黑" panose="020B0503020204020204" pitchFamily="34" charset="-122"/>
                <a:cs typeface="微软雅黑" panose="020B0503020204020204" pitchFamily="34" charset="-122"/>
              </a:rPr>
              <a:t>H1</a:t>
            </a:r>
            <a:r>
              <a:rPr lang="zh-CN" altLang="zh-CN" sz="1800" dirty="0">
                <a:effectLst/>
                <a:ea typeface="微软雅黑" panose="020B0503020204020204" pitchFamily="34" charset="-122"/>
                <a:cs typeface="微软雅黑" panose="020B0503020204020204" pitchFamily="34" charset="-122"/>
              </a:rPr>
              <a:t>数据特征较为简单，其数据模式单，可视化其中一张信道数据如图所示：</a:t>
            </a:r>
            <a:endParaRPr lang="zh-CN" altLang="en-US" dirty="0"/>
          </a:p>
        </p:txBody>
      </p:sp>
      <p:sp>
        <p:nvSpPr>
          <p:cNvPr id="4" name="灯片编号占位符 3"/>
          <p:cNvSpPr>
            <a:spLocks noGrp="1"/>
          </p:cNvSpPr>
          <p:nvPr>
            <p:ph type="sldNum" sz="quarter" idx="5"/>
          </p:nvPr>
        </p:nvSpPr>
        <p:spPr/>
        <p:txBody>
          <a:bodyPr/>
          <a:lstStyle/>
          <a:p>
            <a:fld id="{978C24B6-E0FC-4C77-BB08-EF708A5918B3}" type="slidenum">
              <a:rPr lang="zh-CN" altLang="en-US" smtClean="0"/>
              <a:t>5</a:t>
            </a:fld>
            <a:endParaRPr lang="zh-CN" altLang="en-US"/>
          </a:p>
        </p:txBody>
      </p:sp>
    </p:spTree>
    <p:extLst>
      <p:ext uri="{BB962C8B-B14F-4D97-AF65-F5344CB8AC3E}">
        <p14:creationId xmlns:p14="http://schemas.microsoft.com/office/powerpoint/2010/main" val="1572066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800" dirty="0">
                <a:effectLst/>
                <a:latin typeface="Linux Libertine"/>
                <a:ea typeface="微软雅黑" panose="020B0503020204020204" pitchFamily="34" charset="-122"/>
                <a:cs typeface="微软雅黑" panose="020B0503020204020204" pitchFamily="34" charset="-122"/>
              </a:rPr>
              <a:t>在</a:t>
            </a:r>
            <a:r>
              <a:rPr lang="en-US" altLang="zh-CN" sz="1800" dirty="0">
                <a:effectLst/>
                <a:latin typeface="Linux Libertine"/>
                <a:ea typeface="微软雅黑" panose="020B0503020204020204" pitchFamily="34" charset="-122"/>
                <a:cs typeface="微软雅黑" panose="020B0503020204020204" pitchFamily="34" charset="-122"/>
              </a:rPr>
              <a:t>H2</a:t>
            </a:r>
            <a:r>
              <a:rPr lang="zh-CN" altLang="zh-CN" sz="1800" dirty="0">
                <a:effectLst/>
                <a:latin typeface="Linux Libertine"/>
                <a:ea typeface="微软雅黑" panose="020B0503020204020204" pitchFamily="34" charset="-122"/>
                <a:cs typeface="微软雅黑" panose="020B0503020204020204" pitchFamily="34" charset="-122"/>
              </a:rPr>
              <a:t>的数据探索中，发现</a:t>
            </a:r>
            <a:r>
              <a:rPr lang="en-US" altLang="zh-CN" sz="1800" dirty="0">
                <a:effectLst/>
                <a:latin typeface="Linux Libertine"/>
                <a:ea typeface="微软雅黑" panose="020B0503020204020204" pitchFamily="34" charset="-122"/>
                <a:cs typeface="微软雅黑" panose="020B0503020204020204" pitchFamily="34" charset="-122"/>
              </a:rPr>
              <a:t>H2</a:t>
            </a:r>
            <a:r>
              <a:rPr lang="zh-CN" altLang="zh-CN" sz="1800" dirty="0">
                <a:effectLst/>
                <a:latin typeface="Linux Libertine"/>
                <a:ea typeface="微软雅黑" panose="020B0503020204020204" pitchFamily="34" charset="-122"/>
                <a:cs typeface="微软雅黑" panose="020B0503020204020204" pitchFamily="34" charset="-122"/>
              </a:rPr>
              <a:t>的</a:t>
            </a:r>
            <a:r>
              <a:rPr lang="en-US" altLang="zh-CN" sz="1800" dirty="0">
                <a:effectLst/>
                <a:latin typeface="Linux Libertine"/>
                <a:ea typeface="微软雅黑" panose="020B0503020204020204" pitchFamily="34" charset="-122"/>
                <a:cs typeface="微软雅黑" panose="020B0503020204020204" pitchFamily="34" charset="-122"/>
              </a:rPr>
              <a:t>4000</a:t>
            </a:r>
            <a:r>
              <a:rPr lang="zh-CN" altLang="zh-CN" sz="1800" dirty="0">
                <a:effectLst/>
                <a:latin typeface="Linux Libertine"/>
                <a:ea typeface="微软雅黑" panose="020B0503020204020204" pitchFamily="34" charset="-122"/>
                <a:cs typeface="微软雅黑" panose="020B0503020204020204" pitchFamily="34" charset="-122"/>
              </a:rPr>
              <a:t>条数据，分</a:t>
            </a:r>
            <a:r>
              <a:rPr lang="en-US" altLang="zh-CN" sz="1800" dirty="0">
                <a:effectLst/>
                <a:latin typeface="Linux Libertine"/>
                <a:ea typeface="微软雅黑" panose="020B0503020204020204" pitchFamily="34" charset="-122"/>
                <a:cs typeface="微软雅黑" panose="020B0503020204020204" pitchFamily="34" charset="-122"/>
              </a:rPr>
              <a:t>20</a:t>
            </a:r>
            <a:r>
              <a:rPr lang="zh-CN" altLang="zh-CN" sz="1800" dirty="0">
                <a:effectLst/>
                <a:latin typeface="Linux Libertine"/>
                <a:ea typeface="微软雅黑" panose="020B0503020204020204" pitchFamily="34" charset="-122"/>
                <a:cs typeface="微软雅黑" panose="020B0503020204020204" pitchFamily="34" charset="-122"/>
              </a:rPr>
              <a:t>一组，分别由</a:t>
            </a:r>
            <a:r>
              <a:rPr lang="en-US" altLang="zh-CN" sz="1800" dirty="0">
                <a:effectLst/>
                <a:latin typeface="Linux Libertine"/>
                <a:ea typeface="微软雅黑" panose="020B0503020204020204" pitchFamily="34" charset="-122"/>
                <a:cs typeface="微软雅黑" panose="020B0503020204020204" pitchFamily="34" charset="-122"/>
              </a:rPr>
              <a:t>200</a:t>
            </a:r>
            <a:r>
              <a:rPr lang="zh-CN" altLang="zh-CN" sz="1800" dirty="0">
                <a:effectLst/>
                <a:latin typeface="Linux Libertine"/>
                <a:ea typeface="微软雅黑" panose="020B0503020204020204" pitchFamily="34" charset="-122"/>
                <a:cs typeface="微软雅黑" panose="020B0503020204020204" pitchFamily="34" charset="-122"/>
              </a:rPr>
              <a:t>个不同模式下的数据特征构成，具体表现为将数据维度改变到</a:t>
            </a:r>
            <a:r>
              <a:rPr lang="en-US" altLang="zh-CN" sz="1800" dirty="0">
                <a:effectLst/>
                <a:latin typeface="Linux Libertine"/>
                <a:ea typeface="微软雅黑" panose="020B0503020204020204" pitchFamily="34" charset="-122"/>
                <a:cs typeface="微软雅黑" panose="020B0503020204020204" pitchFamily="34" charset="-122"/>
              </a:rPr>
              <a:t>1*256*32</a:t>
            </a:r>
            <a:r>
              <a:rPr lang="zh-CN" altLang="zh-CN" sz="1800" dirty="0">
                <a:effectLst/>
                <a:latin typeface="Linux Libertine"/>
                <a:ea typeface="微软雅黑" panose="020B0503020204020204" pitchFamily="34" charset="-122"/>
                <a:cs typeface="微软雅黑" panose="020B0503020204020204" pitchFamily="34" charset="-122"/>
              </a:rPr>
              <a:t>后，其可视化之后的信道数据不同数据模式不同组之间的峰值区域不同，且相同模式一组下（</a:t>
            </a:r>
            <a:r>
              <a:rPr lang="en-US" altLang="zh-CN" sz="1800" dirty="0">
                <a:effectLst/>
                <a:latin typeface="Linux Libertine"/>
                <a:ea typeface="微软雅黑" panose="020B0503020204020204" pitchFamily="34" charset="-122"/>
                <a:cs typeface="微软雅黑" panose="020B0503020204020204" pitchFamily="34" charset="-122"/>
              </a:rPr>
              <a:t>20</a:t>
            </a:r>
            <a:r>
              <a:rPr lang="zh-CN" altLang="zh-CN" sz="1800" dirty="0">
                <a:effectLst/>
                <a:latin typeface="Linux Libertine"/>
                <a:ea typeface="微软雅黑" panose="020B0503020204020204" pitchFamily="34" charset="-122"/>
                <a:cs typeface="微软雅黑" panose="020B0503020204020204" pitchFamily="34" charset="-122"/>
              </a:rPr>
              <a:t>个数据一组）的峰值区域相同，我们可视化同组与不同组的四条数据如</a:t>
            </a:r>
            <a:r>
              <a:rPr lang="zh-CN" altLang="en-US" sz="1800" dirty="0">
                <a:effectLst/>
                <a:latin typeface="Linux Libertine"/>
                <a:ea typeface="微软雅黑" panose="020B0503020204020204" pitchFamily="34" charset="-122"/>
                <a:cs typeface="微软雅黑" panose="020B0503020204020204" pitchFamily="34" charset="-122"/>
              </a:rPr>
              <a:t>图</a:t>
            </a:r>
            <a:r>
              <a:rPr lang="zh-CN" altLang="zh-CN" sz="1800" dirty="0">
                <a:effectLst/>
                <a:latin typeface="Linux Libertine"/>
                <a:ea typeface="微软雅黑" panose="020B0503020204020204" pitchFamily="34" charset="-122"/>
                <a:cs typeface="微软雅黑" panose="020B0503020204020204" pitchFamily="34" charset="-122"/>
              </a:rPr>
              <a:t>所示</a:t>
            </a:r>
            <a:r>
              <a:rPr lang="zh-CN" altLang="en-US" sz="1800" dirty="0">
                <a:effectLst/>
                <a:latin typeface="Linux Libertine"/>
                <a:ea typeface="微软雅黑" panose="020B0503020204020204" pitchFamily="34" charset="-122"/>
                <a:cs typeface="微软雅黑" panose="020B0503020204020204" pitchFamily="34" charset="-122"/>
              </a:rPr>
              <a:t>。</a:t>
            </a:r>
            <a:endParaRPr lang="en-US" altLang="zh-CN" sz="1800" dirty="0">
              <a:effectLst/>
              <a:latin typeface="Linux Libertine"/>
              <a:ea typeface="微软雅黑" panose="020B0503020204020204" pitchFamily="34" charset="-122"/>
              <a:cs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effectLst/>
                <a:latin typeface="Linux Libertine"/>
                <a:ea typeface="微软雅黑" panose="020B0503020204020204" pitchFamily="34" charset="-122"/>
                <a:cs typeface="微软雅黑" panose="020B0503020204020204" pitchFamily="34" charset="-122"/>
              </a:rPr>
              <a:t>我们发现，</a:t>
            </a:r>
            <a:r>
              <a:rPr lang="zh-CN" altLang="zh-CN" sz="1800" dirty="0">
                <a:effectLst/>
                <a:latin typeface="Linux Libertine"/>
                <a:ea typeface="微软雅黑" panose="020B0503020204020204" pitchFamily="34" charset="-122"/>
                <a:cs typeface="微软雅黑" panose="020B0503020204020204" pitchFamily="34" charset="-122"/>
              </a:rPr>
              <a:t>通过可视化之后数据峰值的分布可以较好的将数据集中样本分为不同的簇，但是在队伍的模型测试与实践中，通过将样本划分到不同的簇并设定类别特征加入模型训练并没有取得较好的效果，故在模型迭代过程中放弃使用该数据特征，但此数据特征仍为我们认识数据带来了较大的帮助。</a:t>
            </a:r>
            <a:endParaRPr lang="zh-CN" altLang="zh-CN" sz="1800" dirty="0">
              <a:effectLst/>
              <a:latin typeface="Linux Libertine"/>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sz="1800" dirty="0">
              <a:effectLst/>
              <a:latin typeface="Linux Libertine"/>
              <a:ea typeface="Calibri" panose="020F0502020204030204" pitchFamily="34" charset="0"/>
              <a:cs typeface="Arial"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978C24B6-E0FC-4C77-BB08-EF708A5918B3}" type="slidenum">
              <a:rPr lang="zh-CN" altLang="en-US" smtClean="0"/>
              <a:t>6</a:t>
            </a:fld>
            <a:endParaRPr lang="zh-CN" altLang="en-US"/>
          </a:p>
        </p:txBody>
      </p:sp>
    </p:spTree>
    <p:extLst>
      <p:ext uri="{BB962C8B-B14F-4D97-AF65-F5344CB8AC3E}">
        <p14:creationId xmlns:p14="http://schemas.microsoft.com/office/powerpoint/2010/main" val="25016404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10000"/>
              </a:lnSpc>
              <a:spcBef>
                <a:spcPts val="100"/>
              </a:spcBef>
              <a:spcAft>
                <a:spcPts val="600"/>
              </a:spcAft>
            </a:pPr>
            <a:r>
              <a:rPr lang="zh-CN" altLang="en-US" dirty="0"/>
              <a:t>接下来 我来介绍一下我们在赛题方案中使用的模型，我们在塞梯中使用了两个模型，第一个模型是</a:t>
            </a:r>
            <a:r>
              <a:rPr lang="en-US" altLang="zh-CN" dirty="0" err="1"/>
              <a:t>channelgan</a:t>
            </a:r>
            <a:r>
              <a:rPr lang="zh-CN" altLang="en-US" dirty="0"/>
              <a:t>，</a:t>
            </a:r>
            <a:r>
              <a:rPr lang="en-US" altLang="zh-CN" dirty="0" err="1"/>
              <a:t>ch</a:t>
            </a:r>
            <a:r>
              <a:rPr lang="en-US" altLang="zh-CN" sz="1800" dirty="0" err="1">
                <a:effectLst/>
                <a:latin typeface="微软雅黑" panose="020B0503020204020204" pitchFamily="34" charset="-122"/>
                <a:cs typeface="微软雅黑" panose="020B0503020204020204" pitchFamily="34" charset="-122"/>
              </a:rPr>
              <a:t>annelGAN</a:t>
            </a:r>
            <a:r>
              <a:rPr lang="zh-CN" altLang="zh-CN" sz="1800" dirty="0">
                <a:effectLst/>
                <a:ea typeface="微软雅黑" panose="020B0503020204020204" pitchFamily="34" charset="-122"/>
                <a:cs typeface="微软雅黑" panose="020B0503020204020204" pitchFamily="34" charset="-122"/>
              </a:rPr>
              <a:t>模型可以用于多输入多输出系统（</a:t>
            </a:r>
            <a:r>
              <a:rPr lang="en-US" altLang="zh-CN" sz="1800" dirty="0">
                <a:effectLst/>
                <a:ea typeface="微软雅黑" panose="020B0503020204020204" pitchFamily="34" charset="-122"/>
                <a:cs typeface="微软雅黑" panose="020B0503020204020204" pitchFamily="34" charset="-122"/>
              </a:rPr>
              <a:t>MIMO</a:t>
            </a:r>
            <a:r>
              <a:rPr lang="zh-CN" altLang="zh-CN" sz="1800" dirty="0">
                <a:effectLst/>
                <a:ea typeface="微软雅黑" panose="020B0503020204020204" pitchFamily="34" charset="-122"/>
                <a:cs typeface="微软雅黑" panose="020B0503020204020204" pitchFamily="34" charset="-122"/>
              </a:rPr>
              <a:t>）信道的对抗生成。在单径信道（</a:t>
            </a:r>
            <a:r>
              <a:rPr lang="en-US" altLang="zh-CN" sz="1800" dirty="0">
                <a:effectLst/>
                <a:ea typeface="微软雅黑" panose="020B0503020204020204" pitchFamily="34" charset="-122"/>
                <a:cs typeface="微软雅黑" panose="020B0503020204020204" pitchFamily="34" charset="-122"/>
              </a:rPr>
              <a:t>1</a:t>
            </a:r>
            <a:r>
              <a:rPr lang="zh-CN" altLang="zh-CN" sz="1800" dirty="0">
                <a:effectLst/>
                <a:ea typeface="微软雅黑" panose="020B0503020204020204" pitchFamily="34" charset="-122"/>
                <a:cs typeface="微软雅黑" panose="020B0503020204020204" pitchFamily="34" charset="-122"/>
              </a:rPr>
              <a:t>个主径）对抗生成上表现出较好的效果。在本次比赛中使用的</a:t>
            </a:r>
            <a:r>
              <a:rPr lang="en-US" altLang="zh-CN" sz="1800" dirty="0" err="1">
                <a:effectLst/>
                <a:ea typeface="微软雅黑" panose="020B0503020204020204" pitchFamily="34" charset="-122"/>
                <a:cs typeface="微软雅黑" panose="020B0503020204020204" pitchFamily="34" charset="-122"/>
              </a:rPr>
              <a:t>channelGAN</a:t>
            </a:r>
            <a:r>
              <a:rPr lang="zh-CN" altLang="zh-CN" sz="1800" dirty="0">
                <a:effectLst/>
                <a:ea typeface="微软雅黑" panose="020B0503020204020204" pitchFamily="34" charset="-122"/>
                <a:cs typeface="微软雅黑" panose="020B0503020204020204" pitchFamily="34" charset="-122"/>
              </a:rPr>
              <a:t>模型结构如图</a:t>
            </a:r>
            <a:r>
              <a:rPr lang="en-US" altLang="zh-CN" sz="1800" dirty="0">
                <a:effectLst/>
                <a:ea typeface="微软雅黑" panose="020B0503020204020204" pitchFamily="34" charset="-122"/>
                <a:cs typeface="微软雅黑" panose="020B0503020204020204" pitchFamily="34" charset="-122"/>
              </a:rPr>
              <a:t>1-1</a:t>
            </a:r>
            <a:r>
              <a:rPr lang="zh-CN" altLang="zh-CN" sz="1800" dirty="0">
                <a:effectLst/>
                <a:ea typeface="微软雅黑" panose="020B0503020204020204" pitchFamily="34" charset="-122"/>
                <a:cs typeface="微软雅黑" panose="020B0503020204020204" pitchFamily="34" charset="-122"/>
              </a:rPr>
              <a:t>所示，生成器由一个线性层，</a:t>
            </a:r>
            <a:r>
              <a:rPr lang="en-US" altLang="zh-CN" sz="1800" dirty="0">
                <a:effectLst/>
                <a:ea typeface="微软雅黑" panose="020B0503020204020204" pitchFamily="34" charset="-122"/>
                <a:cs typeface="微软雅黑" panose="020B0503020204020204" pitchFamily="34" charset="-122"/>
              </a:rPr>
              <a:t>5</a:t>
            </a:r>
            <a:r>
              <a:rPr lang="zh-CN" altLang="zh-CN" sz="1800" dirty="0">
                <a:effectLst/>
                <a:ea typeface="微软雅黑" panose="020B0503020204020204" pitchFamily="34" charset="-122"/>
                <a:cs typeface="微软雅黑" panose="020B0503020204020204" pitchFamily="34" charset="-122"/>
              </a:rPr>
              <a:t>个上采样层组成。线性层负责将输入，信道映射到高维的特征空间，再由</a:t>
            </a:r>
            <a:r>
              <a:rPr lang="en-US" altLang="zh-CN" sz="1800" dirty="0">
                <a:effectLst/>
                <a:ea typeface="微软雅黑" panose="020B0503020204020204" pitchFamily="34" charset="-122"/>
                <a:cs typeface="微软雅黑" panose="020B0503020204020204" pitchFamily="34" charset="-122"/>
              </a:rPr>
              <a:t>5</a:t>
            </a:r>
            <a:r>
              <a:rPr lang="zh-CN" altLang="zh-CN" sz="1800" dirty="0">
                <a:effectLst/>
                <a:ea typeface="微软雅黑" panose="020B0503020204020204" pitchFamily="34" charset="-122"/>
                <a:cs typeface="微软雅黑" panose="020B0503020204020204" pitchFamily="34" charset="-122"/>
              </a:rPr>
              <a:t>个逆卷积过程进行特征提取，最后使用中心裁剪的方法，将提取后的特征图大小与目标图的大小对齐。其中</a:t>
            </a:r>
            <a:r>
              <a:rPr lang="en-US" altLang="zh-CN" sz="1800" dirty="0">
                <a:effectLst/>
                <a:ea typeface="微软雅黑" panose="020B0503020204020204" pitchFamily="34" charset="-122"/>
                <a:cs typeface="微软雅黑" panose="020B0503020204020204" pitchFamily="34" charset="-122"/>
              </a:rPr>
              <a:t>5</a:t>
            </a:r>
            <a:r>
              <a:rPr lang="zh-CN" altLang="zh-CN" sz="1800" dirty="0">
                <a:effectLst/>
                <a:ea typeface="微软雅黑" panose="020B0503020204020204" pitchFamily="34" charset="-122"/>
                <a:cs typeface="微软雅黑" panose="020B0503020204020204" pitchFamily="34" charset="-122"/>
              </a:rPr>
              <a:t>个上采样层</a:t>
            </a:r>
            <a:r>
              <a:rPr lang="en-US" altLang="zh-CN" sz="1800" dirty="0">
                <a:effectLst/>
                <a:ea typeface="微软雅黑" panose="020B0503020204020204" pitchFamily="34" charset="-122"/>
                <a:cs typeface="微软雅黑" panose="020B0503020204020204" pitchFamily="34" charset="-122"/>
              </a:rPr>
              <a:t>filter</a:t>
            </a:r>
            <a:r>
              <a:rPr lang="zh-CN" altLang="zh-CN" sz="1800" dirty="0">
                <a:effectLst/>
                <a:ea typeface="微软雅黑" panose="020B0503020204020204" pitchFamily="34" charset="-122"/>
                <a:cs typeface="微软雅黑" panose="020B0503020204020204" pitchFamily="34" charset="-122"/>
              </a:rPr>
              <a:t>数量分别为（</a:t>
            </a:r>
            <a:r>
              <a:rPr lang="en-US" altLang="zh-CN" sz="1800" dirty="0">
                <a:effectLst/>
                <a:ea typeface="微软雅黑" panose="020B0503020204020204" pitchFamily="34" charset="-122"/>
                <a:cs typeface="微软雅黑" panose="020B0503020204020204" pitchFamily="34" charset="-122"/>
              </a:rPr>
              <a:t>1024</a:t>
            </a:r>
            <a:r>
              <a:rPr lang="zh-CN" altLang="zh-CN" sz="1800" dirty="0">
                <a:effectLst/>
                <a:ea typeface="微软雅黑" panose="020B0503020204020204" pitchFamily="34" charset="-122"/>
                <a:cs typeface="微软雅黑" panose="020B0503020204020204" pitchFamily="34" charset="-122"/>
              </a:rPr>
              <a:t>，</a:t>
            </a:r>
            <a:r>
              <a:rPr lang="en-US" altLang="zh-CN" sz="1800" dirty="0">
                <a:effectLst/>
                <a:ea typeface="微软雅黑" panose="020B0503020204020204" pitchFamily="34" charset="-122"/>
                <a:cs typeface="微软雅黑" panose="020B0503020204020204" pitchFamily="34" charset="-122"/>
              </a:rPr>
              <a:t>512</a:t>
            </a:r>
            <a:r>
              <a:rPr lang="zh-CN" altLang="zh-CN" sz="1800" dirty="0">
                <a:effectLst/>
                <a:ea typeface="微软雅黑" panose="020B0503020204020204" pitchFamily="34" charset="-122"/>
                <a:cs typeface="微软雅黑" panose="020B0503020204020204" pitchFamily="34" charset="-122"/>
              </a:rPr>
              <a:t>，</a:t>
            </a:r>
            <a:r>
              <a:rPr lang="en-US" altLang="zh-CN" sz="1800" dirty="0">
                <a:effectLst/>
                <a:ea typeface="微软雅黑" panose="020B0503020204020204" pitchFamily="34" charset="-122"/>
                <a:cs typeface="微软雅黑" panose="020B0503020204020204" pitchFamily="34" charset="-122"/>
              </a:rPr>
              <a:t>256</a:t>
            </a:r>
            <a:r>
              <a:rPr lang="zh-CN" altLang="zh-CN" sz="1800" dirty="0">
                <a:effectLst/>
                <a:ea typeface="微软雅黑" panose="020B0503020204020204" pitchFamily="34" charset="-122"/>
                <a:cs typeface="微软雅黑" panose="020B0503020204020204" pitchFamily="34" charset="-122"/>
              </a:rPr>
              <a:t>，</a:t>
            </a:r>
            <a:r>
              <a:rPr lang="en-US" altLang="zh-CN" sz="1800" dirty="0">
                <a:effectLst/>
                <a:ea typeface="微软雅黑" panose="020B0503020204020204" pitchFamily="34" charset="-122"/>
                <a:cs typeface="微软雅黑" panose="020B0503020204020204" pitchFamily="34" charset="-122"/>
              </a:rPr>
              <a:t>128</a:t>
            </a:r>
            <a:r>
              <a:rPr lang="zh-CN" altLang="zh-CN" sz="1800" dirty="0">
                <a:effectLst/>
                <a:ea typeface="微软雅黑" panose="020B0503020204020204" pitchFamily="34" charset="-122"/>
                <a:cs typeface="微软雅黑" panose="020B0503020204020204" pitchFamily="34" charset="-122"/>
              </a:rPr>
              <a:t>，</a:t>
            </a:r>
            <a:r>
              <a:rPr lang="en-US" altLang="zh-CN" sz="1800" dirty="0">
                <a:effectLst/>
                <a:ea typeface="微软雅黑" panose="020B0503020204020204" pitchFamily="34" charset="-122"/>
                <a:cs typeface="微软雅黑" panose="020B0503020204020204" pitchFamily="34" charset="-122"/>
              </a:rPr>
              <a:t>1</a:t>
            </a:r>
            <a:r>
              <a:rPr lang="zh-CN" altLang="zh-CN" sz="1800" dirty="0">
                <a:effectLst/>
                <a:ea typeface="微软雅黑" panose="020B0503020204020204" pitchFamily="34" charset="-122"/>
                <a:cs typeface="微软雅黑" panose="020B0503020204020204" pitchFamily="34" charset="-122"/>
              </a:rPr>
              <a:t>）。</a:t>
            </a:r>
            <a:r>
              <a:rPr lang="zh-CN" altLang="zh-CN" sz="1800" dirty="0">
                <a:effectLst/>
                <a:latin typeface="Linux Libertine"/>
                <a:ea typeface="微软雅黑" panose="020B0503020204020204" pitchFamily="34" charset="-122"/>
                <a:cs typeface="微软雅黑" panose="020B0503020204020204" pitchFamily="34" charset="-122"/>
              </a:rPr>
              <a:t>判别器由一个</a:t>
            </a:r>
            <a:r>
              <a:rPr lang="en-US" altLang="zh-CN" sz="1800" dirty="0">
                <a:effectLst/>
                <a:latin typeface="Linux Libertine"/>
                <a:ea typeface="微软雅黑" panose="020B0503020204020204" pitchFamily="34" charset="-122"/>
                <a:cs typeface="微软雅黑" panose="020B0503020204020204" pitchFamily="34" charset="-122"/>
              </a:rPr>
              <a:t>Padding</a:t>
            </a:r>
            <a:r>
              <a:rPr lang="zh-CN" altLang="zh-CN" sz="1800" dirty="0">
                <a:effectLst/>
                <a:latin typeface="Linux Libertine"/>
                <a:ea typeface="微软雅黑" panose="020B0503020204020204" pitchFamily="34" charset="-122"/>
                <a:cs typeface="微软雅黑" panose="020B0503020204020204" pitchFamily="34" charset="-122"/>
              </a:rPr>
              <a:t>层，</a:t>
            </a:r>
            <a:r>
              <a:rPr lang="en-US" altLang="zh-CN" sz="1800" dirty="0">
                <a:effectLst/>
                <a:latin typeface="Linux Libertine"/>
                <a:ea typeface="微软雅黑" panose="020B0503020204020204" pitchFamily="34" charset="-122"/>
                <a:cs typeface="微软雅黑" panose="020B0503020204020204" pitchFamily="34" charset="-122"/>
              </a:rPr>
              <a:t>5</a:t>
            </a:r>
            <a:r>
              <a:rPr lang="zh-CN" altLang="zh-CN" sz="1800" dirty="0">
                <a:effectLst/>
                <a:latin typeface="Linux Libertine"/>
                <a:ea typeface="微软雅黑" panose="020B0503020204020204" pitchFamily="34" charset="-122"/>
                <a:cs typeface="微软雅黑" panose="020B0503020204020204" pitchFamily="34" charset="-122"/>
              </a:rPr>
              <a:t>个下采样层，和一个线性层组成。</a:t>
            </a:r>
            <a:r>
              <a:rPr lang="en-US" altLang="zh-CN" sz="1800" dirty="0">
                <a:effectLst/>
                <a:latin typeface="Linux Libertine"/>
                <a:ea typeface="微软雅黑" panose="020B0503020204020204" pitchFamily="34" charset="-122"/>
                <a:cs typeface="微软雅黑" panose="020B0503020204020204" pitchFamily="34" charset="-122"/>
              </a:rPr>
              <a:t>Padding</a:t>
            </a:r>
            <a:r>
              <a:rPr lang="zh-CN" altLang="zh-CN" sz="1800" dirty="0">
                <a:effectLst/>
                <a:latin typeface="Linux Libertine"/>
                <a:ea typeface="微软雅黑" panose="020B0503020204020204" pitchFamily="34" charset="-122"/>
                <a:cs typeface="微软雅黑" panose="020B0503020204020204" pitchFamily="34" charset="-122"/>
              </a:rPr>
              <a:t>层将输入图片填充到对应的特征空间大小。之后使用</a:t>
            </a:r>
            <a:r>
              <a:rPr lang="en-US" altLang="zh-CN" sz="1800" dirty="0">
                <a:effectLst/>
                <a:latin typeface="Linux Libertine"/>
                <a:ea typeface="微软雅黑" panose="020B0503020204020204" pitchFamily="34" charset="-122"/>
                <a:cs typeface="微软雅黑" panose="020B0503020204020204" pitchFamily="34" charset="-122"/>
              </a:rPr>
              <a:t>5</a:t>
            </a:r>
            <a:r>
              <a:rPr lang="zh-CN" altLang="zh-CN" sz="1800" dirty="0">
                <a:effectLst/>
                <a:latin typeface="Linux Libertine"/>
                <a:ea typeface="微软雅黑" panose="020B0503020204020204" pitchFamily="34" charset="-122"/>
                <a:cs typeface="微软雅黑" panose="020B0503020204020204" pitchFamily="34" charset="-122"/>
              </a:rPr>
              <a:t>个卷积层进行下采样。再由一个线性层将下采样后的特征映射到判别结果。</a:t>
            </a:r>
            <a:r>
              <a:rPr lang="en-US" altLang="zh-CN" sz="1800" dirty="0">
                <a:effectLst/>
                <a:latin typeface="Linux Libertine"/>
                <a:ea typeface="微软雅黑" panose="020B0503020204020204" pitchFamily="34" charset="-122"/>
                <a:cs typeface="微软雅黑" panose="020B0503020204020204" pitchFamily="34" charset="-122"/>
              </a:rPr>
              <a:t>5</a:t>
            </a:r>
            <a:r>
              <a:rPr lang="zh-CN" altLang="zh-CN" sz="1800" dirty="0">
                <a:effectLst/>
                <a:latin typeface="Linux Libertine"/>
                <a:ea typeface="微软雅黑" panose="020B0503020204020204" pitchFamily="34" charset="-122"/>
                <a:cs typeface="微软雅黑" panose="020B0503020204020204" pitchFamily="34" charset="-122"/>
              </a:rPr>
              <a:t>个下采样层的输出通道分别为（</a:t>
            </a:r>
            <a:r>
              <a:rPr lang="en-US" altLang="zh-CN" sz="1800" dirty="0">
                <a:effectLst/>
                <a:latin typeface="Linux Libertine"/>
                <a:ea typeface="微软雅黑" panose="020B0503020204020204" pitchFamily="34" charset="-122"/>
                <a:cs typeface="微软雅黑" panose="020B0503020204020204" pitchFamily="34" charset="-122"/>
              </a:rPr>
              <a:t>32</a:t>
            </a:r>
            <a:r>
              <a:rPr lang="zh-CN" altLang="zh-CN" sz="1800" dirty="0">
                <a:effectLst/>
                <a:latin typeface="Linux Libertine"/>
                <a:ea typeface="微软雅黑" panose="020B0503020204020204" pitchFamily="34" charset="-122"/>
                <a:cs typeface="微软雅黑" panose="020B0503020204020204" pitchFamily="34" charset="-122"/>
              </a:rPr>
              <a:t>，</a:t>
            </a:r>
            <a:r>
              <a:rPr lang="en-US" altLang="zh-CN" sz="1800" dirty="0">
                <a:effectLst/>
                <a:latin typeface="Linux Libertine"/>
                <a:ea typeface="微软雅黑" panose="020B0503020204020204" pitchFamily="34" charset="-122"/>
                <a:cs typeface="微软雅黑" panose="020B0503020204020204" pitchFamily="34" charset="-122"/>
              </a:rPr>
              <a:t>64</a:t>
            </a:r>
            <a:r>
              <a:rPr lang="zh-CN" altLang="zh-CN" sz="1800" dirty="0">
                <a:effectLst/>
                <a:latin typeface="Linux Libertine"/>
                <a:ea typeface="微软雅黑" panose="020B0503020204020204" pitchFamily="34" charset="-122"/>
                <a:cs typeface="微软雅黑" panose="020B0503020204020204" pitchFamily="34" charset="-122"/>
              </a:rPr>
              <a:t>，</a:t>
            </a:r>
            <a:r>
              <a:rPr lang="en-US" altLang="zh-CN" sz="1800" dirty="0">
                <a:effectLst/>
                <a:latin typeface="Linux Libertine"/>
                <a:ea typeface="微软雅黑" panose="020B0503020204020204" pitchFamily="34" charset="-122"/>
                <a:cs typeface="微软雅黑" panose="020B0503020204020204" pitchFamily="34" charset="-122"/>
              </a:rPr>
              <a:t>128</a:t>
            </a:r>
            <a:r>
              <a:rPr lang="zh-CN" altLang="zh-CN" sz="1800" dirty="0">
                <a:effectLst/>
                <a:latin typeface="Linux Libertine"/>
                <a:ea typeface="微软雅黑" panose="020B0503020204020204" pitchFamily="34" charset="-122"/>
                <a:cs typeface="微软雅黑" panose="020B0503020204020204" pitchFamily="34" charset="-122"/>
              </a:rPr>
              <a:t>，</a:t>
            </a:r>
            <a:r>
              <a:rPr lang="en-US" altLang="zh-CN" sz="1800" dirty="0">
                <a:effectLst/>
                <a:latin typeface="Linux Libertine"/>
                <a:ea typeface="微软雅黑" panose="020B0503020204020204" pitchFamily="34" charset="-122"/>
                <a:cs typeface="微软雅黑" panose="020B0503020204020204" pitchFamily="34" charset="-122"/>
              </a:rPr>
              <a:t>256</a:t>
            </a:r>
            <a:r>
              <a:rPr lang="zh-CN" altLang="zh-CN" sz="1800" dirty="0">
                <a:effectLst/>
                <a:latin typeface="Linux Libertine"/>
                <a:ea typeface="微软雅黑" panose="020B0503020204020204" pitchFamily="34" charset="-122"/>
                <a:cs typeface="微软雅黑" panose="020B0503020204020204" pitchFamily="34" charset="-122"/>
              </a:rPr>
              <a:t>，</a:t>
            </a:r>
            <a:r>
              <a:rPr lang="en-US" altLang="zh-CN" sz="1800" dirty="0">
                <a:effectLst/>
                <a:latin typeface="Linux Libertine"/>
                <a:ea typeface="微软雅黑" panose="020B0503020204020204" pitchFamily="34" charset="-122"/>
                <a:cs typeface="微软雅黑" panose="020B0503020204020204" pitchFamily="34" charset="-122"/>
              </a:rPr>
              <a:t>512</a:t>
            </a:r>
            <a:r>
              <a:rPr lang="zh-CN" altLang="zh-CN" sz="1800" dirty="0">
                <a:effectLst/>
                <a:latin typeface="Linux Libertine"/>
                <a:ea typeface="微软雅黑" panose="020B0503020204020204" pitchFamily="34" charset="-122"/>
                <a:cs typeface="微软雅黑" panose="020B0503020204020204" pitchFamily="34" charset="-122"/>
              </a:rPr>
              <a:t>）。</a:t>
            </a:r>
            <a:endParaRPr lang="zh-CN" altLang="zh-CN" sz="1800" dirty="0">
              <a:effectLst/>
              <a:latin typeface="Linux Libertine"/>
              <a:ea typeface="Calibri" panose="020F0502020204030204" pitchFamily="34" charset="0"/>
              <a:cs typeface="Arial" panose="020B0604020202020204" pitchFamily="34" charset="0"/>
            </a:endParaRPr>
          </a:p>
          <a:p>
            <a:r>
              <a:rPr lang="zh-CN" altLang="zh-CN" sz="1800" dirty="0">
                <a:effectLst/>
                <a:ea typeface="微软雅黑" panose="020B0503020204020204" pitchFamily="34" charset="-122"/>
                <a:cs typeface="微软雅黑" panose="020B0503020204020204" pitchFamily="34" charset="-122"/>
              </a:rPr>
              <a:t>训练过程采用</a:t>
            </a:r>
            <a:r>
              <a:rPr lang="en-US" altLang="zh-CN" sz="1800" dirty="0">
                <a:effectLst/>
                <a:ea typeface="微软雅黑" panose="020B0503020204020204" pitchFamily="34" charset="-122"/>
                <a:cs typeface="微软雅黑" panose="020B0503020204020204" pitchFamily="34" charset="-122"/>
              </a:rPr>
              <a:t>WGAN-GP</a:t>
            </a:r>
            <a:r>
              <a:rPr lang="zh-CN" altLang="zh-CN" sz="1800" dirty="0">
                <a:effectLst/>
                <a:ea typeface="微软雅黑" panose="020B0503020204020204" pitchFamily="34" charset="-122"/>
                <a:cs typeface="微软雅黑" panose="020B0503020204020204" pitchFamily="34" charset="-122"/>
              </a:rPr>
              <a:t>中对梯度进行惩罚，使梯度的收敛过程满足</a:t>
            </a:r>
            <a:r>
              <a:rPr lang="en-US" altLang="zh-CN" sz="1800" dirty="0">
                <a:effectLst/>
                <a:ea typeface="微软雅黑" panose="020B0503020204020204" pitchFamily="34" charset="-122"/>
                <a:cs typeface="微软雅黑" panose="020B0503020204020204" pitchFamily="34" charset="-122"/>
              </a:rPr>
              <a:t>Lipschitz</a:t>
            </a:r>
            <a:r>
              <a:rPr lang="zh-CN" altLang="zh-CN" sz="1800" dirty="0">
                <a:effectLst/>
                <a:ea typeface="微软雅黑" panose="020B0503020204020204" pitchFamily="34" charset="-122"/>
                <a:cs typeface="微软雅黑" panose="020B0503020204020204" pitchFamily="34" charset="-122"/>
              </a:rPr>
              <a:t>条件。</a:t>
            </a:r>
            <a:r>
              <a:rPr lang="en-US" altLang="zh-CN" sz="1800" dirty="0">
                <a:effectLst/>
                <a:ea typeface="微软雅黑" panose="020B0503020204020204" pitchFamily="34" charset="-122"/>
                <a:cs typeface="微软雅黑" panose="020B0503020204020204" pitchFamily="34" charset="-122"/>
              </a:rPr>
              <a:t>Loss</a:t>
            </a:r>
            <a:r>
              <a:rPr lang="zh-CN" altLang="zh-CN" sz="1800" dirty="0">
                <a:effectLst/>
                <a:ea typeface="微软雅黑" panose="020B0503020204020204" pitchFamily="34" charset="-122"/>
                <a:cs typeface="微软雅黑" panose="020B0503020204020204" pitchFamily="34" charset="-122"/>
              </a:rPr>
              <a:t>为推箱距离。</a:t>
            </a:r>
            <a:endParaRPr lang="zh-CN" altLang="en-US" dirty="0"/>
          </a:p>
        </p:txBody>
      </p:sp>
      <p:sp>
        <p:nvSpPr>
          <p:cNvPr id="4" name="灯片编号占位符 3"/>
          <p:cNvSpPr>
            <a:spLocks noGrp="1"/>
          </p:cNvSpPr>
          <p:nvPr>
            <p:ph type="sldNum" sz="quarter" idx="5"/>
          </p:nvPr>
        </p:nvSpPr>
        <p:spPr/>
        <p:txBody>
          <a:bodyPr/>
          <a:lstStyle/>
          <a:p>
            <a:fld id="{978C24B6-E0FC-4C77-BB08-EF708A5918B3}" type="slidenum">
              <a:rPr lang="zh-CN" altLang="en-US" smtClean="0"/>
              <a:t>7</a:t>
            </a:fld>
            <a:endParaRPr lang="zh-CN" altLang="en-US"/>
          </a:p>
        </p:txBody>
      </p:sp>
    </p:spTree>
    <p:extLst>
      <p:ext uri="{BB962C8B-B14F-4D97-AF65-F5344CB8AC3E}">
        <p14:creationId xmlns:p14="http://schemas.microsoft.com/office/powerpoint/2010/main" val="15771189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接下来我来介绍一下我们在塞梯中使用的第二个模型，</a:t>
            </a:r>
            <a:r>
              <a:rPr lang="en-US" altLang="zh-CN" sz="1200" b="1" dirty="0">
                <a:effectLst/>
                <a:latin typeface="Times New Roman" panose="02020603050405020304" pitchFamily="18" charset="0"/>
                <a:cs typeface="Times New Roman" panose="02020603050405020304" pitchFamily="18" charset="0"/>
              </a:rPr>
              <a:t>VD-VAE</a:t>
            </a:r>
            <a:r>
              <a:rPr lang="zh-CN" altLang="en-US" sz="1200" b="1" dirty="0">
                <a:effectLst/>
                <a:latin typeface="Times New Roman" panose="02020603050405020304" pitchFamily="18" charset="0"/>
                <a:cs typeface="Times New Roman" panose="02020603050405020304" pitchFamily="18" charset="0"/>
              </a:rPr>
              <a:t>，</a:t>
            </a:r>
            <a:r>
              <a:rPr lang="en-US" altLang="zh-CN" sz="1800" b="1" dirty="0">
                <a:effectLst/>
                <a:latin typeface="Times New Roman" panose="02020603050405020304" pitchFamily="18" charset="0"/>
                <a:cs typeface="Times New Roman" panose="02020603050405020304" pitchFamily="18" charset="0"/>
              </a:rPr>
              <a:t>VD-VAE</a:t>
            </a:r>
            <a:r>
              <a:rPr lang="zh-CN" altLang="en-US" sz="1800" b="1" dirty="0">
                <a:effectLst/>
                <a:latin typeface="Times New Roman" panose="02020603050405020304" pitchFamily="18" charset="0"/>
                <a:cs typeface="Times New Roman" panose="02020603050405020304" pitchFamily="18" charset="0"/>
              </a:rPr>
              <a:t>是基于</a:t>
            </a:r>
            <a:r>
              <a:rPr lang="en-US" altLang="zh-CN" sz="1800" dirty="0">
                <a:effectLst/>
                <a:latin typeface="微软雅黑" panose="020B0503020204020204" pitchFamily="34" charset="-122"/>
                <a:cs typeface="微软雅黑" panose="020B0503020204020204" pitchFamily="34" charset="-122"/>
              </a:rPr>
              <a:t>VAE</a:t>
            </a:r>
            <a:r>
              <a:rPr lang="zh-CN" altLang="zh-CN" sz="1800" dirty="0">
                <a:effectLst/>
                <a:ea typeface="微软雅黑" panose="020B0503020204020204" pitchFamily="34" charset="-122"/>
                <a:cs typeface="微软雅黑" panose="020B0503020204020204" pitchFamily="34" charset="-122"/>
              </a:rPr>
              <a:t>模型</a:t>
            </a:r>
            <a:r>
              <a:rPr lang="zh-CN" altLang="en-US" sz="1800" dirty="0">
                <a:effectLst/>
                <a:ea typeface="微软雅黑" panose="020B0503020204020204" pitchFamily="34" charset="-122"/>
                <a:cs typeface="微软雅黑" panose="020B0503020204020204" pitchFamily="34" charset="-122"/>
              </a:rPr>
              <a:t>的，</a:t>
            </a:r>
            <a:r>
              <a:rPr lang="en-US" altLang="zh-CN" sz="1800" dirty="0">
                <a:effectLst/>
                <a:latin typeface="微软雅黑" panose="020B0503020204020204" pitchFamily="34" charset="-122"/>
                <a:cs typeface="微软雅黑" panose="020B0503020204020204" pitchFamily="34" charset="-122"/>
              </a:rPr>
              <a:t>VAE</a:t>
            </a:r>
            <a:r>
              <a:rPr lang="zh-CN" altLang="zh-CN" sz="1800" dirty="0">
                <a:effectLst/>
                <a:ea typeface="微软雅黑" panose="020B0503020204020204" pitchFamily="34" charset="-122"/>
                <a:cs typeface="微软雅黑" panose="020B0503020204020204" pitchFamily="34" charset="-122"/>
              </a:rPr>
              <a:t>模型是在深度学习中理论完备的，可解释性强的，基于变分思想的生成模型</a:t>
            </a:r>
            <a:r>
              <a:rPr lang="zh-CN" altLang="en-US" sz="1800" dirty="0">
                <a:effectLst/>
                <a:ea typeface="微软雅黑" panose="020B0503020204020204" pitchFamily="34" charset="-122"/>
                <a:cs typeface="微软雅黑" panose="020B0503020204020204" pitchFamily="34" charset="-122"/>
              </a:rPr>
              <a:t>。我们在塞梯中使用的</a:t>
            </a:r>
            <a:r>
              <a:rPr lang="en-US" altLang="zh-CN" sz="1800" b="1" dirty="0">
                <a:effectLst/>
                <a:latin typeface="Times New Roman" panose="02020603050405020304" pitchFamily="18" charset="0"/>
                <a:cs typeface="Times New Roman" panose="02020603050405020304" pitchFamily="18" charset="0"/>
              </a:rPr>
              <a:t>VD-VAE</a:t>
            </a:r>
            <a:r>
              <a:rPr lang="zh-CN" altLang="zh-CN" sz="1800" dirty="0">
                <a:effectLst/>
                <a:ea typeface="微软雅黑" panose="020B0503020204020204" pitchFamily="34" charset="-122"/>
                <a:cs typeface="微软雅黑" panose="020B0503020204020204" pitchFamily="34" charset="-122"/>
              </a:rPr>
              <a:t>是发表于</a:t>
            </a:r>
            <a:r>
              <a:rPr lang="en-US" altLang="zh-CN" sz="1800" dirty="0">
                <a:effectLst/>
                <a:ea typeface="微软雅黑" panose="020B0503020204020204" pitchFamily="34" charset="-122"/>
                <a:cs typeface="微软雅黑" panose="020B0503020204020204" pitchFamily="34" charset="-122"/>
              </a:rPr>
              <a:t>ICLR2021</a:t>
            </a:r>
            <a:r>
              <a:rPr lang="zh-CN" altLang="zh-CN" sz="1800" dirty="0">
                <a:effectLst/>
                <a:ea typeface="微软雅黑" panose="020B0503020204020204" pitchFamily="34" charset="-122"/>
                <a:cs typeface="微软雅黑" panose="020B0503020204020204" pitchFamily="34" charset="-122"/>
              </a:rPr>
              <a:t>的一篇经典生成模型，其使用更深的网络结构，分层的特征提取表示实现了更好的生成效果。模型结构如图所示</a:t>
            </a:r>
            <a:r>
              <a:rPr lang="zh-CN" altLang="en-US" sz="1800" dirty="0">
                <a:effectLst/>
                <a:ea typeface="微软雅黑" panose="020B0503020204020204" pitchFamily="34" charset="-122"/>
                <a:cs typeface="微软雅黑" panose="020B0503020204020204" pitchFamily="34" charset="-122"/>
              </a:rPr>
              <a:t>。</a:t>
            </a:r>
            <a:r>
              <a:rPr lang="zh-CN" altLang="zh-CN" sz="1800" dirty="0">
                <a:effectLst/>
                <a:latin typeface="Linux Libertine"/>
                <a:ea typeface="微软雅黑" panose="020B0503020204020204" pitchFamily="34" charset="-122"/>
                <a:cs typeface="微软雅黑" panose="020B0503020204020204" pitchFamily="34" charset="-122"/>
              </a:rPr>
              <a:t>在模型训练过程中，使用</a:t>
            </a:r>
            <a:r>
              <a:rPr lang="en-US" altLang="zh-CN" sz="1800" dirty="0">
                <a:effectLst/>
                <a:latin typeface="Linux Libertine"/>
                <a:ea typeface="微软雅黑" panose="020B0503020204020204" pitchFamily="34" charset="-122"/>
                <a:cs typeface="微软雅黑" panose="020B0503020204020204" pitchFamily="34" charset="-122"/>
              </a:rPr>
              <a:t>KL-annealing</a:t>
            </a:r>
            <a:r>
              <a:rPr lang="zh-CN" altLang="zh-CN" sz="1800" dirty="0">
                <a:effectLst/>
                <a:latin typeface="Linux Libertine"/>
                <a:ea typeface="微软雅黑" panose="020B0503020204020204" pitchFamily="34" charset="-122"/>
                <a:cs typeface="微软雅黑" panose="020B0503020204020204" pitchFamily="34" charset="-122"/>
              </a:rPr>
              <a:t>的训练技巧</a:t>
            </a:r>
            <a:r>
              <a:rPr lang="en-US" altLang="zh-CN" sz="1800" baseline="30000" dirty="0">
                <a:effectLst/>
                <a:latin typeface="Linux Libertine"/>
                <a:ea typeface="微软雅黑" panose="020B0503020204020204" pitchFamily="34" charset="-122"/>
                <a:cs typeface="微软雅黑" panose="020B0503020204020204" pitchFamily="34" charset="-122"/>
              </a:rPr>
              <a:t>[3]</a:t>
            </a:r>
            <a:r>
              <a:rPr lang="zh-CN" altLang="zh-CN" sz="1800" dirty="0">
                <a:effectLst/>
                <a:latin typeface="Linux Libertine"/>
                <a:ea typeface="微软雅黑" panose="020B0503020204020204" pitchFamily="34" charset="-122"/>
                <a:cs typeface="微软雅黑" panose="020B0503020204020204" pitchFamily="34" charset="-122"/>
              </a:rPr>
              <a:t>来进行</a:t>
            </a:r>
            <a:r>
              <a:rPr lang="en-US" altLang="zh-CN" sz="1800" dirty="0">
                <a:effectLst/>
                <a:latin typeface="Linux Libertine"/>
                <a:ea typeface="微软雅黑" panose="020B0503020204020204" pitchFamily="34" charset="-122"/>
                <a:cs typeface="微软雅黑" panose="020B0503020204020204" pitchFamily="34" charset="-122"/>
              </a:rPr>
              <a:t>VAE</a:t>
            </a:r>
            <a:r>
              <a:rPr lang="zh-CN" altLang="zh-CN" sz="1800" dirty="0">
                <a:effectLst/>
                <a:latin typeface="Linux Libertine"/>
                <a:ea typeface="微软雅黑" panose="020B0503020204020204" pitchFamily="34" charset="-122"/>
                <a:cs typeface="微软雅黑" panose="020B0503020204020204" pitchFamily="34" charset="-122"/>
              </a:rPr>
              <a:t>模型的训练。同时对于</a:t>
            </a:r>
            <a:r>
              <a:rPr lang="en-US" altLang="zh-CN" sz="1800" dirty="0">
                <a:effectLst/>
                <a:latin typeface="Linux Libertine"/>
                <a:ea typeface="微软雅黑" panose="020B0503020204020204" pitchFamily="34" charset="-122"/>
                <a:cs typeface="微软雅黑" panose="020B0503020204020204" pitchFamily="34" charset="-122"/>
              </a:rPr>
              <a:t>VAE</a:t>
            </a:r>
            <a:r>
              <a:rPr lang="zh-CN" altLang="zh-CN" sz="1800" dirty="0">
                <a:effectLst/>
                <a:latin typeface="Linux Libertine"/>
                <a:ea typeface="微软雅黑" panose="020B0503020204020204" pitchFamily="34" charset="-122"/>
                <a:cs typeface="微软雅黑" panose="020B0503020204020204" pitchFamily="34" charset="-122"/>
              </a:rPr>
              <a:t>损失函数中的重建损失，通过交替使用</a:t>
            </a:r>
            <a:r>
              <a:rPr lang="en-US" altLang="zh-CN" sz="1800" dirty="0">
                <a:effectLst/>
                <a:latin typeface="Linux Libertine"/>
                <a:ea typeface="微软雅黑" panose="020B0503020204020204" pitchFamily="34" charset="-122"/>
                <a:cs typeface="微软雅黑" panose="020B0503020204020204" pitchFamily="34" charset="-122"/>
              </a:rPr>
              <a:t>MSE</a:t>
            </a:r>
            <a:r>
              <a:rPr lang="zh-CN" altLang="zh-CN" sz="1800" dirty="0">
                <a:effectLst/>
                <a:latin typeface="Linux Libertine"/>
                <a:ea typeface="微软雅黑" panose="020B0503020204020204" pitchFamily="34" charset="-122"/>
                <a:cs typeface="微软雅黑" panose="020B0503020204020204" pitchFamily="34" charset="-122"/>
              </a:rPr>
              <a:t>损失与</a:t>
            </a:r>
            <a:r>
              <a:rPr lang="en-US" altLang="zh-CN" sz="1800" dirty="0">
                <a:effectLst/>
                <a:latin typeface="Linux Libertine"/>
                <a:ea typeface="微软雅黑" panose="020B0503020204020204" pitchFamily="34" charset="-122"/>
                <a:cs typeface="微软雅黑" panose="020B0503020204020204" pitchFamily="34" charset="-122"/>
              </a:rPr>
              <a:t>NMSE</a:t>
            </a:r>
            <a:r>
              <a:rPr lang="zh-CN" altLang="zh-CN" sz="1800" dirty="0">
                <a:effectLst/>
                <a:latin typeface="Linux Libertine"/>
                <a:ea typeface="微软雅黑" panose="020B0503020204020204" pitchFamily="34" charset="-122"/>
                <a:cs typeface="微软雅黑" panose="020B0503020204020204" pitchFamily="34" charset="-122"/>
              </a:rPr>
              <a:t>损失的方式来进行训练。</a:t>
            </a:r>
            <a:r>
              <a:rPr lang="zh-CN" altLang="en-US" sz="1800" dirty="0">
                <a:effectLst/>
                <a:latin typeface="Linux Libertine"/>
                <a:ea typeface="微软雅黑" panose="020B0503020204020204" pitchFamily="34" charset="-122"/>
                <a:cs typeface="微软雅黑" panose="020B0503020204020204" pitchFamily="34" charset="-122"/>
              </a:rPr>
              <a:t>这是我们实验得出的结论，没有什么理论支持。</a:t>
            </a:r>
            <a:endParaRPr lang="zh-CN" altLang="zh-CN" sz="1800" dirty="0">
              <a:effectLst/>
              <a:latin typeface="Linux Libertine"/>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978C24B6-E0FC-4C77-BB08-EF708A5918B3}" type="slidenum">
              <a:rPr lang="zh-CN" altLang="en-US" smtClean="0"/>
              <a:t>8</a:t>
            </a:fld>
            <a:endParaRPr lang="zh-CN" altLang="en-US"/>
          </a:p>
        </p:txBody>
      </p:sp>
    </p:spTree>
    <p:extLst>
      <p:ext uri="{BB962C8B-B14F-4D97-AF65-F5344CB8AC3E}">
        <p14:creationId xmlns:p14="http://schemas.microsoft.com/office/powerpoint/2010/main" val="8725867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indent="228600" algn="just">
              <a:lnSpc>
                <a:spcPct val="110000"/>
              </a:lnSpc>
              <a:spcBef>
                <a:spcPts val="100"/>
              </a:spcBef>
              <a:spcAft>
                <a:spcPts val="600"/>
              </a:spcAft>
            </a:pPr>
            <a:r>
              <a:rPr lang="zh-CN" altLang="en-US" dirty="0"/>
              <a:t>最后来说一下我们的结论，</a:t>
            </a:r>
            <a:r>
              <a:rPr lang="zh-CN" altLang="zh-CN" sz="1800" dirty="0">
                <a:effectLst/>
                <a:latin typeface="Linux Libertine"/>
                <a:ea typeface="微软雅黑" panose="020B0503020204020204" pitchFamily="34" charset="-122"/>
                <a:cs typeface="微软雅黑" panose="020B0503020204020204" pitchFamily="34" charset="-122"/>
              </a:rPr>
              <a:t>在</a:t>
            </a:r>
            <a:r>
              <a:rPr lang="en-US" altLang="zh-CN" sz="1800" dirty="0">
                <a:effectLst/>
                <a:latin typeface="Linux Libertine"/>
                <a:ea typeface="微软雅黑" panose="020B0503020204020204" pitchFamily="34" charset="-122"/>
                <a:cs typeface="微软雅黑" panose="020B0503020204020204" pitchFamily="34" charset="-122"/>
              </a:rPr>
              <a:t>H1</a:t>
            </a:r>
            <a:r>
              <a:rPr lang="zh-CN" altLang="zh-CN" sz="1800" dirty="0">
                <a:effectLst/>
                <a:latin typeface="Linux Libertine"/>
                <a:ea typeface="微软雅黑" panose="020B0503020204020204" pitchFamily="34" charset="-122"/>
                <a:cs typeface="微软雅黑" panose="020B0503020204020204" pitchFamily="34" charset="-122"/>
              </a:rPr>
              <a:t>数据集中，本文使用</a:t>
            </a:r>
            <a:r>
              <a:rPr lang="en-US" altLang="zh-CN" sz="1800" dirty="0">
                <a:effectLst/>
                <a:latin typeface="Linux Libertine"/>
                <a:ea typeface="微软雅黑" panose="020B0503020204020204" pitchFamily="34" charset="-122"/>
                <a:cs typeface="微软雅黑" panose="020B0503020204020204" pitchFamily="34" charset="-122"/>
              </a:rPr>
              <a:t>GAN</a:t>
            </a:r>
            <a:r>
              <a:rPr lang="zh-CN" altLang="zh-CN" sz="1800" dirty="0">
                <a:effectLst/>
                <a:latin typeface="Linux Libertine"/>
                <a:ea typeface="微软雅黑" panose="020B0503020204020204" pitchFamily="34" charset="-122"/>
                <a:cs typeface="微软雅黑" panose="020B0503020204020204" pitchFamily="34" charset="-122"/>
              </a:rPr>
              <a:t>与</a:t>
            </a:r>
            <a:r>
              <a:rPr lang="en-US" altLang="zh-CN" sz="1800" dirty="0">
                <a:effectLst/>
                <a:latin typeface="Linux Libertine"/>
                <a:ea typeface="微软雅黑" panose="020B0503020204020204" pitchFamily="34" charset="-122"/>
                <a:cs typeface="微软雅黑" panose="020B0503020204020204" pitchFamily="34" charset="-122"/>
              </a:rPr>
              <a:t>VD-VAE</a:t>
            </a:r>
            <a:r>
              <a:rPr lang="zh-CN" altLang="zh-CN" sz="1800" dirty="0">
                <a:effectLst/>
                <a:latin typeface="Linux Libertine"/>
                <a:ea typeface="微软雅黑" panose="020B0503020204020204" pitchFamily="34" charset="-122"/>
                <a:cs typeface="微软雅黑" panose="020B0503020204020204" pitchFamily="34" charset="-122"/>
              </a:rPr>
              <a:t>集成的方案。具体为：使用</a:t>
            </a:r>
            <a:r>
              <a:rPr lang="en-US" altLang="zh-CN" sz="1800" dirty="0">
                <a:effectLst/>
                <a:latin typeface="Linux Libertine"/>
                <a:ea typeface="微软雅黑" panose="020B0503020204020204" pitchFamily="34" charset="-122"/>
                <a:cs typeface="微软雅黑" panose="020B0503020204020204" pitchFamily="34" charset="-122"/>
              </a:rPr>
              <a:t>GAN</a:t>
            </a:r>
            <a:r>
              <a:rPr lang="zh-CN" altLang="zh-CN" sz="1800" dirty="0">
                <a:effectLst/>
                <a:latin typeface="Linux Libertine"/>
                <a:ea typeface="微软雅黑" panose="020B0503020204020204" pitchFamily="34" charset="-122"/>
                <a:cs typeface="微软雅黑" panose="020B0503020204020204" pitchFamily="34" charset="-122"/>
              </a:rPr>
              <a:t>模型生成需求量一半的数据，使用</a:t>
            </a:r>
            <a:r>
              <a:rPr lang="en-US" altLang="zh-CN" sz="1800" dirty="0">
                <a:effectLst/>
                <a:latin typeface="Linux Libertine"/>
                <a:ea typeface="微软雅黑" panose="020B0503020204020204" pitchFamily="34" charset="-122"/>
                <a:cs typeface="微软雅黑" panose="020B0503020204020204" pitchFamily="34" charset="-122"/>
              </a:rPr>
              <a:t>VD-VAE</a:t>
            </a:r>
            <a:r>
              <a:rPr lang="zh-CN" altLang="zh-CN" sz="1800" dirty="0">
                <a:effectLst/>
                <a:latin typeface="Linux Libertine"/>
                <a:ea typeface="微软雅黑" panose="020B0503020204020204" pitchFamily="34" charset="-122"/>
                <a:cs typeface="微软雅黑" panose="020B0503020204020204" pitchFamily="34" charset="-122"/>
              </a:rPr>
              <a:t>模型的</a:t>
            </a:r>
            <a:r>
              <a:rPr lang="en-US" altLang="zh-CN" sz="1800" dirty="0">
                <a:effectLst/>
                <a:latin typeface="Linux Libertine"/>
                <a:ea typeface="微软雅黑" panose="020B0503020204020204" pitchFamily="34" charset="-122"/>
                <a:cs typeface="微软雅黑" panose="020B0503020204020204" pitchFamily="34" charset="-122"/>
              </a:rPr>
              <a:t>decoder</a:t>
            </a:r>
            <a:r>
              <a:rPr lang="zh-CN" altLang="zh-CN" sz="1800" dirty="0">
                <a:effectLst/>
                <a:latin typeface="Linux Libertine"/>
                <a:ea typeface="微软雅黑" panose="020B0503020204020204" pitchFamily="34" charset="-122"/>
                <a:cs typeface="微软雅黑" panose="020B0503020204020204" pitchFamily="34" charset="-122"/>
              </a:rPr>
              <a:t>模型生成需求量一半的数据，然后将该不同来源模型生成数据混合在一起作为最终的生成结果。</a:t>
            </a:r>
            <a:endParaRPr lang="zh-CN" altLang="zh-CN" sz="1800" dirty="0">
              <a:effectLst/>
              <a:latin typeface="Linux Libertine"/>
              <a:ea typeface="Calibri" panose="020F0502020204030204" pitchFamily="34" charset="0"/>
              <a:cs typeface="Arial" panose="020B0604020202020204" pitchFamily="34" charset="0"/>
            </a:endParaRPr>
          </a:p>
          <a:p>
            <a:pPr indent="228600" algn="just">
              <a:lnSpc>
                <a:spcPct val="110000"/>
              </a:lnSpc>
              <a:spcBef>
                <a:spcPts val="100"/>
              </a:spcBef>
              <a:spcAft>
                <a:spcPts val="600"/>
              </a:spcAft>
            </a:pPr>
            <a:r>
              <a:rPr lang="zh-CN" altLang="zh-CN" sz="1800" dirty="0">
                <a:effectLst/>
                <a:latin typeface="Linux Libertine"/>
                <a:ea typeface="微软雅黑" panose="020B0503020204020204" pitchFamily="34" charset="-122"/>
                <a:cs typeface="微软雅黑" panose="020B0503020204020204" pitchFamily="34" charset="-122"/>
              </a:rPr>
              <a:t>在</a:t>
            </a:r>
            <a:r>
              <a:rPr lang="en-US" altLang="zh-CN" sz="1800" dirty="0">
                <a:effectLst/>
                <a:latin typeface="Linux Libertine"/>
                <a:ea typeface="微软雅黑" panose="020B0503020204020204" pitchFamily="34" charset="-122"/>
                <a:cs typeface="微软雅黑" panose="020B0503020204020204" pitchFamily="34" charset="-122"/>
              </a:rPr>
              <a:t>H2</a:t>
            </a:r>
            <a:r>
              <a:rPr lang="zh-CN" altLang="zh-CN" sz="1800" dirty="0">
                <a:effectLst/>
                <a:latin typeface="Linux Libertine"/>
                <a:ea typeface="微软雅黑" panose="020B0503020204020204" pitchFamily="34" charset="-122"/>
                <a:cs typeface="微软雅黑" panose="020B0503020204020204" pitchFamily="34" charset="-122"/>
              </a:rPr>
              <a:t>数据集中，只使用</a:t>
            </a:r>
            <a:r>
              <a:rPr lang="en-US" altLang="zh-CN" sz="1800" dirty="0">
                <a:effectLst/>
                <a:latin typeface="Linux Libertine"/>
                <a:ea typeface="微软雅黑" panose="020B0503020204020204" pitchFamily="34" charset="-122"/>
                <a:cs typeface="微软雅黑" panose="020B0503020204020204" pitchFamily="34" charset="-122"/>
              </a:rPr>
              <a:t>VD-VAE</a:t>
            </a:r>
            <a:r>
              <a:rPr lang="zh-CN" altLang="zh-CN" sz="1800" dirty="0">
                <a:effectLst/>
                <a:latin typeface="Linux Libertine"/>
                <a:ea typeface="微软雅黑" panose="020B0503020204020204" pitchFamily="34" charset="-122"/>
                <a:cs typeface="微软雅黑" panose="020B0503020204020204" pitchFamily="34" charset="-122"/>
              </a:rPr>
              <a:t>模型进行数据的生成，但是生成方式为两种来源：一是直接使用</a:t>
            </a:r>
            <a:r>
              <a:rPr lang="en-US" altLang="zh-CN" sz="1800" dirty="0">
                <a:effectLst/>
                <a:latin typeface="Linux Libertine"/>
                <a:ea typeface="微软雅黑" panose="020B0503020204020204" pitchFamily="34" charset="-122"/>
                <a:cs typeface="微软雅黑" panose="020B0503020204020204" pitchFamily="34" charset="-122"/>
              </a:rPr>
              <a:t>VD-VAE</a:t>
            </a:r>
            <a:r>
              <a:rPr lang="zh-CN" altLang="zh-CN" sz="1800" dirty="0">
                <a:effectLst/>
                <a:latin typeface="Linux Libertine"/>
                <a:ea typeface="微软雅黑" panose="020B0503020204020204" pitchFamily="34" charset="-122"/>
                <a:cs typeface="微软雅黑" panose="020B0503020204020204" pitchFamily="34" charset="-122"/>
              </a:rPr>
              <a:t>的</a:t>
            </a:r>
            <a:r>
              <a:rPr lang="en-US" altLang="zh-CN" sz="1800" dirty="0">
                <a:effectLst/>
                <a:latin typeface="Linux Libertine"/>
                <a:ea typeface="微软雅黑" panose="020B0503020204020204" pitchFamily="34" charset="-122"/>
                <a:cs typeface="微软雅黑" panose="020B0503020204020204" pitchFamily="34" charset="-122"/>
              </a:rPr>
              <a:t>decoder</a:t>
            </a:r>
            <a:r>
              <a:rPr lang="zh-CN" altLang="zh-CN" sz="1800" dirty="0">
                <a:effectLst/>
                <a:latin typeface="Linux Libertine"/>
                <a:ea typeface="微软雅黑" panose="020B0503020204020204" pitchFamily="34" charset="-122"/>
                <a:cs typeface="微软雅黑" panose="020B0503020204020204" pitchFamily="34" charset="-122"/>
              </a:rPr>
              <a:t>模型进行生成，二是使用原数据进入</a:t>
            </a:r>
            <a:r>
              <a:rPr lang="en-US" altLang="zh-CN" sz="1800" dirty="0">
                <a:effectLst/>
                <a:latin typeface="Linux Libertine"/>
                <a:ea typeface="微软雅黑" panose="020B0503020204020204" pitchFamily="34" charset="-122"/>
                <a:cs typeface="微软雅黑" panose="020B0503020204020204" pitchFamily="34" charset="-122"/>
              </a:rPr>
              <a:t>encoder</a:t>
            </a:r>
            <a:r>
              <a:rPr lang="zh-CN" altLang="zh-CN" sz="1800" dirty="0">
                <a:effectLst/>
                <a:latin typeface="Linux Libertine"/>
                <a:ea typeface="微软雅黑" panose="020B0503020204020204" pitchFamily="34" charset="-122"/>
                <a:cs typeface="微软雅黑" panose="020B0503020204020204" pitchFamily="34" charset="-122"/>
              </a:rPr>
              <a:t>，通过</a:t>
            </a:r>
            <a:r>
              <a:rPr lang="en-US" altLang="zh-CN" sz="1800" dirty="0">
                <a:effectLst/>
                <a:latin typeface="Linux Libertine"/>
                <a:ea typeface="微软雅黑" panose="020B0503020204020204" pitchFamily="34" charset="-122"/>
                <a:cs typeface="微软雅黑" panose="020B0503020204020204" pitchFamily="34" charset="-122"/>
              </a:rPr>
              <a:t>encoder</a:t>
            </a:r>
            <a:r>
              <a:rPr lang="zh-CN" altLang="zh-CN" sz="1800" dirty="0">
                <a:effectLst/>
                <a:latin typeface="Linux Libertine"/>
                <a:ea typeface="微软雅黑" panose="020B0503020204020204" pitchFamily="34" charset="-122"/>
                <a:cs typeface="微软雅黑" panose="020B0503020204020204" pitchFamily="34" charset="-122"/>
              </a:rPr>
              <a:t>得到的</a:t>
            </a:r>
            <a:r>
              <a:rPr lang="en-US" altLang="zh-CN" sz="1800" dirty="0">
                <a:effectLst/>
                <a:latin typeface="Linux Libertine"/>
                <a:ea typeface="微软雅黑" panose="020B0503020204020204" pitchFamily="34" charset="-122"/>
                <a:cs typeface="微软雅黑" panose="020B0503020204020204" pitchFamily="34" charset="-122"/>
              </a:rPr>
              <a:t>latent vector</a:t>
            </a:r>
            <a:r>
              <a:rPr lang="zh-CN" altLang="zh-CN" sz="1800" dirty="0">
                <a:effectLst/>
                <a:latin typeface="Linux Libertine"/>
                <a:ea typeface="微软雅黑" panose="020B0503020204020204" pitchFamily="34" charset="-122"/>
                <a:cs typeface="微软雅黑" panose="020B0503020204020204" pitchFamily="34" charset="-122"/>
              </a:rPr>
              <a:t>然后再经过</a:t>
            </a:r>
            <a:r>
              <a:rPr lang="en-US" altLang="zh-CN" sz="1800" dirty="0">
                <a:effectLst/>
                <a:latin typeface="Linux Libertine"/>
                <a:ea typeface="微软雅黑" panose="020B0503020204020204" pitchFamily="34" charset="-122"/>
                <a:cs typeface="微软雅黑" panose="020B0503020204020204" pitchFamily="34" charset="-122"/>
              </a:rPr>
              <a:t>decoder</a:t>
            </a:r>
            <a:r>
              <a:rPr lang="zh-CN" altLang="zh-CN" sz="1800" dirty="0">
                <a:effectLst/>
                <a:latin typeface="Linux Libertine"/>
                <a:ea typeface="微软雅黑" panose="020B0503020204020204" pitchFamily="34" charset="-122"/>
                <a:cs typeface="微软雅黑" panose="020B0503020204020204" pitchFamily="34" charset="-122"/>
              </a:rPr>
              <a:t>进行生成。两种生成来源比例为</a:t>
            </a:r>
            <a:r>
              <a:rPr lang="en-US" altLang="zh-CN" sz="1800" dirty="0">
                <a:effectLst/>
                <a:latin typeface="Linux Libertine"/>
                <a:ea typeface="微软雅黑" panose="020B0503020204020204" pitchFamily="34" charset="-122"/>
                <a:cs typeface="微软雅黑" panose="020B0503020204020204" pitchFamily="34" charset="-122"/>
              </a:rPr>
              <a:t>17:1</a:t>
            </a:r>
            <a:r>
              <a:rPr lang="zh-CN" altLang="zh-CN" sz="1800" dirty="0">
                <a:effectLst/>
                <a:latin typeface="Linux Libertine"/>
                <a:ea typeface="微软雅黑" panose="020B0503020204020204" pitchFamily="34" charset="-122"/>
                <a:cs typeface="微软雅黑" panose="020B0503020204020204" pitchFamily="34" charset="-122"/>
              </a:rPr>
              <a:t>。</a:t>
            </a:r>
            <a:endParaRPr lang="en-US" altLang="zh-CN" sz="1800" dirty="0">
              <a:effectLst/>
              <a:latin typeface="Linux Libertine"/>
              <a:ea typeface="微软雅黑" panose="020B0503020204020204" pitchFamily="34" charset="-122"/>
              <a:cs typeface="微软雅黑" panose="020B0503020204020204" pitchFamily="34" charset="-122"/>
            </a:endParaRPr>
          </a:p>
          <a:p>
            <a:pPr marL="0" marR="0" lvl="0" indent="228600" algn="just" defTabSz="914400" rtl="0" eaLnBrk="1" fontAlgn="auto" latinLnBrk="0" hangingPunct="1">
              <a:lnSpc>
                <a:spcPct val="110000"/>
              </a:lnSpc>
              <a:spcBef>
                <a:spcPts val="100"/>
              </a:spcBef>
              <a:spcAft>
                <a:spcPts val="600"/>
              </a:spcAft>
              <a:buClrTx/>
              <a:buSzTx/>
              <a:buFontTx/>
              <a:buNone/>
              <a:tabLst/>
              <a:defRPr/>
            </a:pPr>
            <a:r>
              <a:rPr lang="zh-CN" altLang="zh-CN" sz="1800" dirty="0">
                <a:effectLst/>
                <a:latin typeface="Linux Libertine"/>
                <a:ea typeface="微软雅黑" panose="020B0503020204020204" pitchFamily="34" charset="-122"/>
                <a:cs typeface="微软雅黑" panose="020B0503020204020204" pitchFamily="34" charset="-122"/>
              </a:rPr>
              <a:t>根据上表，在评价规则下单模型</a:t>
            </a:r>
            <a:r>
              <a:rPr lang="en-US" altLang="zh-CN" sz="1800" dirty="0">
                <a:effectLst/>
                <a:latin typeface="Linux Libertine"/>
                <a:ea typeface="微软雅黑" panose="020B0503020204020204" pitchFamily="34" charset="-122"/>
                <a:cs typeface="微软雅黑" panose="020B0503020204020204" pitchFamily="34" charset="-122"/>
              </a:rPr>
              <a:t>Chanel GAN</a:t>
            </a:r>
            <a:r>
              <a:rPr lang="zh-CN" altLang="zh-CN" sz="1800" dirty="0">
                <a:effectLst/>
                <a:latin typeface="Linux Libertine"/>
                <a:ea typeface="微软雅黑" panose="020B0503020204020204" pitchFamily="34" charset="-122"/>
                <a:cs typeface="微软雅黑" panose="020B0503020204020204" pitchFamily="34" charset="-122"/>
              </a:rPr>
              <a:t>取得最好的分数，同时通过模型集成，提高了相似度评价的同时也提升了生成的多样性，综合指标上模型集成的得分最高，最高为</a:t>
            </a:r>
            <a:r>
              <a:rPr lang="en-US" altLang="zh-CN" sz="1800" dirty="0">
                <a:effectLst/>
                <a:latin typeface="Linux Libertine"/>
                <a:ea typeface="微软雅黑" panose="020B0503020204020204" pitchFamily="34" charset="-122"/>
                <a:cs typeface="微软雅黑" panose="020B0503020204020204" pitchFamily="34" charset="-122"/>
              </a:rPr>
              <a:t>0.7631</a:t>
            </a:r>
            <a:r>
              <a:rPr lang="zh-CN" altLang="zh-CN" sz="1800" dirty="0">
                <a:effectLst/>
                <a:latin typeface="Linux Libertine"/>
                <a:ea typeface="微软雅黑" panose="020B0503020204020204" pitchFamily="34" charset="-122"/>
                <a:cs typeface="微软雅黑" panose="020B0503020204020204" pitchFamily="34" charset="-122"/>
              </a:rPr>
              <a:t>。</a:t>
            </a:r>
            <a:endParaRPr lang="en-US" altLang="zh-CN" sz="1800" dirty="0">
              <a:effectLst/>
              <a:latin typeface="Linux Libertine"/>
              <a:ea typeface="微软雅黑" panose="020B0503020204020204" pitchFamily="34" charset="-122"/>
              <a:cs typeface="微软雅黑" panose="020B0503020204020204" pitchFamily="34" charset="-122"/>
            </a:endParaRPr>
          </a:p>
          <a:p>
            <a:pPr marL="0" marR="0" lvl="0" indent="228600" algn="just" defTabSz="914400" rtl="0" eaLnBrk="1" fontAlgn="auto" latinLnBrk="0" hangingPunct="1">
              <a:lnSpc>
                <a:spcPct val="110000"/>
              </a:lnSpc>
              <a:spcBef>
                <a:spcPts val="100"/>
              </a:spcBef>
              <a:spcAft>
                <a:spcPts val="600"/>
              </a:spcAft>
              <a:buClrTx/>
              <a:buSzTx/>
              <a:buFontTx/>
              <a:buNone/>
              <a:tabLst/>
              <a:defRPr/>
            </a:pPr>
            <a:r>
              <a:rPr lang="zh-CN" altLang="zh-CN" sz="1800" dirty="0">
                <a:effectLst/>
                <a:latin typeface="Linux Libertine"/>
                <a:ea typeface="微软雅黑" panose="020B0503020204020204" pitchFamily="34" charset="-122"/>
                <a:cs typeface="微软雅黑" panose="020B0503020204020204" pitchFamily="34" charset="-122"/>
              </a:rPr>
              <a:t>根据上表，在</a:t>
            </a:r>
            <a:r>
              <a:rPr lang="en-US" altLang="zh-CN" sz="1800" dirty="0">
                <a:effectLst/>
                <a:latin typeface="Linux Libertine"/>
                <a:ea typeface="微软雅黑" panose="020B0503020204020204" pitchFamily="34" charset="-122"/>
                <a:cs typeface="微软雅黑" panose="020B0503020204020204" pitchFamily="34" charset="-122"/>
              </a:rPr>
              <a:t>H2</a:t>
            </a:r>
            <a:r>
              <a:rPr lang="zh-CN" altLang="zh-CN" sz="1800" dirty="0">
                <a:effectLst/>
                <a:latin typeface="Linux Libertine"/>
                <a:ea typeface="微软雅黑" panose="020B0503020204020204" pitchFamily="34" charset="-122"/>
                <a:cs typeface="微软雅黑" panose="020B0503020204020204" pitchFamily="34" charset="-122"/>
              </a:rPr>
              <a:t>数据上训练</a:t>
            </a:r>
            <a:r>
              <a:rPr lang="en-US" altLang="zh-CN" sz="1800" dirty="0">
                <a:effectLst/>
                <a:latin typeface="Linux Libertine"/>
                <a:ea typeface="微软雅黑" panose="020B0503020204020204" pitchFamily="34" charset="-122"/>
                <a:cs typeface="微软雅黑" panose="020B0503020204020204" pitchFamily="34" charset="-122"/>
              </a:rPr>
              <a:t>VD-VAE</a:t>
            </a:r>
            <a:r>
              <a:rPr lang="zh-CN" altLang="zh-CN" sz="1800" dirty="0">
                <a:effectLst/>
                <a:latin typeface="Linux Libertine"/>
                <a:ea typeface="微软雅黑" panose="020B0503020204020204" pitchFamily="34" charset="-122"/>
                <a:cs typeface="微软雅黑" panose="020B0503020204020204" pitchFamily="34" charset="-122"/>
              </a:rPr>
              <a:t>模型，其通过</a:t>
            </a:r>
            <a:r>
              <a:rPr lang="en-US" altLang="zh-CN" sz="1800" dirty="0">
                <a:effectLst/>
                <a:latin typeface="Linux Libertine"/>
                <a:ea typeface="微软雅黑" panose="020B0503020204020204" pitchFamily="34" charset="-122"/>
                <a:cs typeface="微软雅黑" panose="020B0503020204020204" pitchFamily="34" charset="-122"/>
              </a:rPr>
              <a:t>encoder</a:t>
            </a:r>
            <a:r>
              <a:rPr lang="zh-CN" altLang="zh-CN" sz="1800" dirty="0">
                <a:effectLst/>
                <a:latin typeface="Linux Libertine"/>
                <a:ea typeface="微软雅黑" panose="020B0503020204020204" pitchFamily="34" charset="-122"/>
                <a:cs typeface="微软雅黑" panose="020B0503020204020204" pitchFamily="34" charset="-122"/>
              </a:rPr>
              <a:t>进入与</a:t>
            </a:r>
            <a:r>
              <a:rPr lang="en-US" altLang="zh-CN" sz="1800" dirty="0">
                <a:effectLst/>
                <a:latin typeface="Linux Libertine"/>
                <a:ea typeface="微软雅黑" panose="020B0503020204020204" pitchFamily="34" charset="-122"/>
                <a:cs typeface="微软雅黑" panose="020B0503020204020204" pitchFamily="34" charset="-122"/>
              </a:rPr>
              <a:t>latent vector</a:t>
            </a:r>
            <a:r>
              <a:rPr lang="zh-CN" altLang="zh-CN" sz="1800" dirty="0">
                <a:effectLst/>
                <a:latin typeface="Linux Libertine"/>
                <a:ea typeface="微软雅黑" panose="020B0503020204020204" pitchFamily="34" charset="-122"/>
                <a:cs typeface="微软雅黑" panose="020B0503020204020204" pitchFamily="34" charset="-122"/>
              </a:rPr>
              <a:t>直接生成的多源生成方式得到的评价指标与直接通过隐向量生成的分数相似，原因是因为每次生成有较小的随机波动，其生成对应的最高得分为</a:t>
            </a:r>
            <a:r>
              <a:rPr lang="en-US" altLang="zh-CN" sz="1800" dirty="0">
                <a:effectLst/>
                <a:latin typeface="Linux Libertine"/>
                <a:ea typeface="微软雅黑" panose="020B0503020204020204" pitchFamily="34" charset="-122"/>
                <a:cs typeface="微软雅黑" panose="020B0503020204020204" pitchFamily="34" charset="-122"/>
              </a:rPr>
              <a:t>0.6347</a:t>
            </a:r>
            <a:r>
              <a:rPr lang="zh-CN" altLang="zh-CN" sz="1800" dirty="0">
                <a:effectLst/>
                <a:latin typeface="Linux Libertine"/>
                <a:ea typeface="微软雅黑" panose="020B0503020204020204" pitchFamily="34" charset="-122"/>
                <a:cs typeface="微软雅黑" panose="020B0503020204020204" pitchFamily="34" charset="-122"/>
              </a:rPr>
              <a:t>。</a:t>
            </a:r>
            <a:endParaRPr lang="zh-CN" altLang="zh-CN" sz="1800" dirty="0">
              <a:effectLst/>
              <a:latin typeface="Linux Libertine"/>
              <a:ea typeface="Calibri" panose="020F0502020204030204" pitchFamily="34" charset="0"/>
              <a:cs typeface="Arial" panose="020B0604020202020204" pitchFamily="34" charset="0"/>
            </a:endParaRPr>
          </a:p>
          <a:p>
            <a:pPr marL="0" marR="0" lvl="0" indent="228600" algn="just" defTabSz="914400" rtl="0" eaLnBrk="1" fontAlgn="auto" latinLnBrk="0" hangingPunct="1">
              <a:lnSpc>
                <a:spcPct val="110000"/>
              </a:lnSpc>
              <a:spcBef>
                <a:spcPts val="100"/>
              </a:spcBef>
              <a:spcAft>
                <a:spcPts val="600"/>
              </a:spcAft>
              <a:buClrTx/>
              <a:buSzTx/>
              <a:buFontTx/>
              <a:buNone/>
              <a:tabLst/>
              <a:defRPr/>
            </a:pPr>
            <a:endParaRPr lang="zh-CN" altLang="zh-CN" sz="1800" dirty="0">
              <a:effectLst/>
              <a:latin typeface="Linux Libertine"/>
              <a:ea typeface="Calibri" panose="020F0502020204030204" pitchFamily="34" charset="0"/>
              <a:cs typeface="Arial" panose="020B0604020202020204" pitchFamily="34" charset="0"/>
            </a:endParaRPr>
          </a:p>
          <a:p>
            <a:pPr indent="228600" algn="just">
              <a:lnSpc>
                <a:spcPct val="110000"/>
              </a:lnSpc>
              <a:spcBef>
                <a:spcPts val="100"/>
              </a:spcBef>
              <a:spcAft>
                <a:spcPts val="600"/>
              </a:spcAft>
            </a:pPr>
            <a:endParaRPr lang="zh-CN" altLang="zh-CN" sz="1800" dirty="0">
              <a:effectLst/>
              <a:latin typeface="Linux Libertine"/>
              <a:ea typeface="Calibri" panose="020F0502020204030204" pitchFamily="34" charset="0"/>
              <a:cs typeface="Arial"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978C24B6-E0FC-4C77-BB08-EF708A5918B3}" type="slidenum">
              <a:rPr lang="zh-CN" altLang="en-US" smtClean="0"/>
              <a:t>9</a:t>
            </a:fld>
            <a:endParaRPr lang="zh-CN" altLang="en-US"/>
          </a:p>
        </p:txBody>
      </p:sp>
    </p:spTree>
    <p:extLst>
      <p:ext uri="{BB962C8B-B14F-4D97-AF65-F5344CB8AC3E}">
        <p14:creationId xmlns:p14="http://schemas.microsoft.com/office/powerpoint/2010/main" val="2726524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9" name="文本占位符 1">
            <a:extLst>
              <a:ext uri="{FF2B5EF4-FFF2-40B4-BE49-F238E27FC236}">
                <a16:creationId xmlns:a16="http://schemas.microsoft.com/office/drawing/2014/main" id="{4E033FEF-1C57-4529-9D38-D04F6EB98342}"/>
              </a:ext>
            </a:extLst>
          </p:cNvPr>
          <p:cNvSpPr>
            <a:spLocks noGrp="1"/>
          </p:cNvSpPr>
          <p:nvPr>
            <p:ph type="body" sz="quarter" idx="13"/>
          </p:nvPr>
        </p:nvSpPr>
        <p:spPr>
          <a:xfrm>
            <a:off x="218395" y="1171575"/>
            <a:ext cx="11755210" cy="535667"/>
          </a:xfrm>
          <a:prstGeom prst="rect">
            <a:avLst/>
          </a:prstGeom>
        </p:spPr>
        <p:txBody>
          <a:bodyPr/>
          <a:lstStyle>
            <a:lvl1pPr marL="0" indent="0">
              <a:buNone/>
              <a:defRPr/>
            </a:lvl1pPr>
          </a:lstStyle>
          <a:p>
            <a:endParaRPr lang="zh-CN" altLang="en-US" dirty="0"/>
          </a:p>
        </p:txBody>
      </p:sp>
    </p:spTree>
    <p:extLst>
      <p:ext uri="{BB962C8B-B14F-4D97-AF65-F5344CB8AC3E}">
        <p14:creationId xmlns:p14="http://schemas.microsoft.com/office/powerpoint/2010/main" val="2416283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节标题">
    <p:spTree>
      <p:nvGrpSpPr>
        <p:cNvPr id="1" name=""/>
        <p:cNvGrpSpPr/>
        <p:nvPr/>
      </p:nvGrpSpPr>
      <p:grpSpPr>
        <a:xfrm>
          <a:off x="0" y="0"/>
          <a:ext cx="0" cy="0"/>
          <a:chOff x="0" y="0"/>
          <a:chExt cx="0" cy="0"/>
        </a:xfrm>
      </p:grpSpPr>
      <p:sp>
        <p:nvSpPr>
          <p:cNvPr id="9" name="文本占位符 1">
            <a:extLst>
              <a:ext uri="{FF2B5EF4-FFF2-40B4-BE49-F238E27FC236}">
                <a16:creationId xmlns:a16="http://schemas.microsoft.com/office/drawing/2014/main" id="{4E033FEF-1C57-4529-9D38-D04F6EB98342}"/>
              </a:ext>
            </a:extLst>
          </p:cNvPr>
          <p:cNvSpPr>
            <a:spLocks noGrp="1"/>
          </p:cNvSpPr>
          <p:nvPr>
            <p:ph type="body" sz="quarter" idx="13"/>
          </p:nvPr>
        </p:nvSpPr>
        <p:spPr>
          <a:xfrm>
            <a:off x="218395" y="1171575"/>
            <a:ext cx="11755210" cy="535667"/>
          </a:xfrm>
          <a:prstGeom prst="rect">
            <a:avLst/>
          </a:prstGeom>
        </p:spPr>
        <p:txBody>
          <a:bodyPr/>
          <a:lstStyle>
            <a:lvl1pPr marL="0" indent="0">
              <a:buNone/>
              <a:defRPr/>
            </a:lvl1pPr>
          </a:lstStyle>
          <a:p>
            <a:endParaRPr lang="zh-CN" altLang="en-US" dirty="0"/>
          </a:p>
        </p:txBody>
      </p:sp>
    </p:spTree>
    <p:extLst>
      <p:ext uri="{BB962C8B-B14F-4D97-AF65-F5344CB8AC3E}">
        <p14:creationId xmlns:p14="http://schemas.microsoft.com/office/powerpoint/2010/main" val="393495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9" name="文本占位符 2">
            <a:extLst>
              <a:ext uri="{FF2B5EF4-FFF2-40B4-BE49-F238E27FC236}">
                <a16:creationId xmlns:a16="http://schemas.microsoft.com/office/drawing/2014/main" id="{0A5969AB-9B70-46BA-B34D-96DEED2F384E}"/>
              </a:ext>
            </a:extLst>
          </p:cNvPr>
          <p:cNvSpPr>
            <a:spLocks noGrp="1"/>
          </p:cNvSpPr>
          <p:nvPr>
            <p:ph idx="1"/>
          </p:nvPr>
        </p:nvSpPr>
        <p:spPr>
          <a:xfrm>
            <a:off x="752475" y="1396999"/>
            <a:ext cx="10594975" cy="4784726"/>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Tree>
    <p:extLst>
      <p:ext uri="{BB962C8B-B14F-4D97-AF65-F5344CB8AC3E}">
        <p14:creationId xmlns:p14="http://schemas.microsoft.com/office/powerpoint/2010/main" val="3027027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4C4BD61-41CC-49A0-A721-B27F3FE8E9E6}"/>
              </a:ext>
            </a:extLst>
          </p:cNvPr>
          <p:cNvSpPr>
            <a:spLocks noGrp="1"/>
          </p:cNvSpPr>
          <p:nvPr>
            <p:ph idx="1"/>
          </p:nvPr>
        </p:nvSpPr>
        <p:spPr>
          <a:xfrm>
            <a:off x="831850" y="1396999"/>
            <a:ext cx="10515600" cy="4765675"/>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93F34EF-00F5-4C95-9A7F-D12F3072D509}"/>
              </a:ext>
            </a:extLst>
          </p:cNvPr>
          <p:cNvSpPr>
            <a:spLocks noGrp="1"/>
          </p:cNvSpPr>
          <p:nvPr>
            <p:ph type="dt" sz="half" idx="10"/>
          </p:nvPr>
        </p:nvSpPr>
        <p:spPr>
          <a:xfrm>
            <a:off x="838200" y="6356350"/>
            <a:ext cx="2743200" cy="365125"/>
          </a:xfrm>
          <a:prstGeom prst="rect">
            <a:avLst/>
          </a:prstGeom>
        </p:spPr>
        <p:txBody>
          <a:bodyPr/>
          <a:lstStyle/>
          <a:p>
            <a:fld id="{EC1AA601-0F9A-454C-86CB-893A4DCDBD69}" type="datetimeFigureOut">
              <a:rPr lang="zh-CN" altLang="en-US" smtClean="0"/>
              <a:t>2022/4/23</a:t>
            </a:fld>
            <a:endParaRPr lang="zh-CN" altLang="en-US"/>
          </a:p>
        </p:txBody>
      </p:sp>
      <p:sp>
        <p:nvSpPr>
          <p:cNvPr id="5" name="页脚占位符 4">
            <a:extLst>
              <a:ext uri="{FF2B5EF4-FFF2-40B4-BE49-F238E27FC236}">
                <a16:creationId xmlns:a16="http://schemas.microsoft.com/office/drawing/2014/main" id="{589771C2-0A8B-48E2-BB6E-AD2A451799A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0562D4E2-92E0-43C6-AF8D-3AFA4ABF3130}"/>
              </a:ext>
            </a:extLst>
          </p:cNvPr>
          <p:cNvSpPr>
            <a:spLocks noGrp="1"/>
          </p:cNvSpPr>
          <p:nvPr>
            <p:ph type="sldNum" sz="quarter" idx="12"/>
          </p:nvPr>
        </p:nvSpPr>
        <p:spPr>
          <a:xfrm>
            <a:off x="8610600" y="6356350"/>
            <a:ext cx="2743200" cy="365125"/>
          </a:xfrm>
          <a:prstGeom prst="rect">
            <a:avLst/>
          </a:prstGeom>
        </p:spPr>
        <p:txBody>
          <a:bodyPr/>
          <a:lstStyle/>
          <a:p>
            <a:fld id="{B02B2746-06E4-46AD-AC15-C2626D900FA8}" type="slidenum">
              <a:rPr lang="zh-CN" altLang="en-US" smtClean="0"/>
              <a:t>‹#›</a:t>
            </a:fld>
            <a:endParaRPr lang="zh-CN" altLang="en-US"/>
          </a:p>
        </p:txBody>
      </p:sp>
    </p:spTree>
    <p:extLst>
      <p:ext uri="{BB962C8B-B14F-4D97-AF65-F5344CB8AC3E}">
        <p14:creationId xmlns:p14="http://schemas.microsoft.com/office/powerpoint/2010/main" val="1514156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09F4A026-F12F-488C-B022-D7745B832529}"/>
              </a:ext>
            </a:extLst>
          </p:cNvPr>
          <p:cNvSpPr>
            <a:spLocks noGrp="1"/>
          </p:cNvSpPr>
          <p:nvPr>
            <p:ph type="body" idx="1"/>
          </p:nvPr>
        </p:nvSpPr>
        <p:spPr>
          <a:xfrm>
            <a:off x="752475" y="1396999"/>
            <a:ext cx="10594975" cy="4784726"/>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pic>
        <p:nvPicPr>
          <p:cNvPr id="4" name="图片 3">
            <a:extLst>
              <a:ext uri="{FF2B5EF4-FFF2-40B4-BE49-F238E27FC236}">
                <a16:creationId xmlns:a16="http://schemas.microsoft.com/office/drawing/2014/main" id="{2DC98D89-02B6-45B8-9C3E-FEC334AEFE3A}"/>
              </a:ext>
            </a:extLst>
          </p:cNvPr>
          <p:cNvPicPr>
            <a:picLocks noChangeAspect="1"/>
          </p:cNvPicPr>
          <p:nvPr userDrawn="1"/>
        </p:nvPicPr>
        <p:blipFill rotWithShape="1">
          <a:blip r:embed="rId6">
            <a:extLst>
              <a:ext uri="{28A0092B-C50C-407E-A947-70E740481C1C}">
                <a14:useLocalDpi xmlns:a14="http://schemas.microsoft.com/office/drawing/2010/main" val="0"/>
              </a:ext>
            </a:extLst>
          </a:blip>
          <a:srcRect t="10128" b="78718"/>
          <a:stretch/>
        </p:blipFill>
        <p:spPr>
          <a:xfrm>
            <a:off x="0" y="0"/>
            <a:ext cx="12192000" cy="764931"/>
          </a:xfrm>
          <a:prstGeom prst="rect">
            <a:avLst/>
          </a:prstGeom>
        </p:spPr>
      </p:pic>
    </p:spTree>
    <p:extLst>
      <p:ext uri="{BB962C8B-B14F-4D97-AF65-F5344CB8AC3E}">
        <p14:creationId xmlns:p14="http://schemas.microsoft.com/office/powerpoint/2010/main" val="2106119474"/>
      </p:ext>
    </p:extLst>
  </p:cSld>
  <p:clrMap bg1="lt1" tx1="dk1" bg2="lt2" tx2="dk2" accent1="accent1" accent2="accent2" accent3="accent3" accent4="accent4" accent5="accent5" accent6="accent6" hlink="hlink" folHlink="folHlink"/>
  <p:sldLayoutIdLst>
    <p:sldLayoutId id="2147483651" r:id="rId1"/>
    <p:sldLayoutId id="2147483662" r:id="rId2"/>
    <p:sldLayoutId id="2147483649" r:id="rId3"/>
    <p:sldLayoutId id="214748365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18E84104-93AF-41CC-83EF-C4241D2E506A}"/>
              </a:ext>
            </a:extLst>
          </p:cNvPr>
          <p:cNvSpPr txBox="1"/>
          <p:nvPr/>
        </p:nvSpPr>
        <p:spPr>
          <a:xfrm>
            <a:off x="570630" y="2290971"/>
            <a:ext cx="7075744" cy="707886"/>
          </a:xfrm>
          <a:prstGeom prst="rect">
            <a:avLst/>
          </a:prstGeom>
          <a:noFill/>
        </p:spPr>
        <p:txBody>
          <a:bodyPr wrap="squar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此处填赛题名称</a:t>
            </a:r>
          </a:p>
        </p:txBody>
      </p:sp>
      <p:sp>
        <p:nvSpPr>
          <p:cNvPr id="6" name="文本框 5">
            <a:extLst>
              <a:ext uri="{FF2B5EF4-FFF2-40B4-BE49-F238E27FC236}">
                <a16:creationId xmlns:a16="http://schemas.microsoft.com/office/drawing/2014/main" id="{0942F55E-BCE1-403A-81D4-95B3BD7563B9}"/>
              </a:ext>
            </a:extLst>
          </p:cNvPr>
          <p:cNvSpPr txBox="1"/>
          <p:nvPr/>
        </p:nvSpPr>
        <p:spPr>
          <a:xfrm>
            <a:off x="570630" y="3729037"/>
            <a:ext cx="7075744" cy="523220"/>
          </a:xfrm>
          <a:prstGeom prst="rect">
            <a:avLst/>
          </a:prstGeom>
          <a:noFill/>
        </p:spPr>
        <p:txBody>
          <a:bodyPr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此处填队伍名称</a:t>
            </a:r>
          </a:p>
        </p:txBody>
      </p:sp>
      <p:sp>
        <p:nvSpPr>
          <p:cNvPr id="3" name="内容占位符 2">
            <a:extLst>
              <a:ext uri="{FF2B5EF4-FFF2-40B4-BE49-F238E27FC236}">
                <a16:creationId xmlns:a16="http://schemas.microsoft.com/office/drawing/2014/main" id="{5EA4DB3D-1A5F-4E78-B71A-F2004AE01A8E}"/>
              </a:ext>
            </a:extLst>
          </p:cNvPr>
          <p:cNvSpPr>
            <a:spLocks noGrp="1"/>
          </p:cNvSpPr>
          <p:nvPr>
            <p:ph idx="1"/>
          </p:nvPr>
        </p:nvSpPr>
        <p:spPr/>
        <p:txBody>
          <a:bodyPr/>
          <a:lstStyle/>
          <a:p>
            <a:endParaRPr lang="zh-CN" altLang="en-US"/>
          </a:p>
        </p:txBody>
      </p:sp>
      <p:pic>
        <p:nvPicPr>
          <p:cNvPr id="9" name="图片 8">
            <a:extLst>
              <a:ext uri="{FF2B5EF4-FFF2-40B4-BE49-F238E27FC236}">
                <a16:creationId xmlns:a16="http://schemas.microsoft.com/office/drawing/2014/main" id="{76F2B402-FE4B-4884-99A8-5B7FA2475010}"/>
              </a:ext>
            </a:extLst>
          </p:cNvPr>
          <p:cNvPicPr>
            <a:picLocks noChangeAspect="1"/>
          </p:cNvPicPr>
          <p:nvPr/>
        </p:nvPicPr>
        <p:blipFill>
          <a:blip r:embed="rId3"/>
          <a:stretch>
            <a:fillRect/>
          </a:stretch>
        </p:blipFill>
        <p:spPr>
          <a:xfrm>
            <a:off x="0" y="0"/>
            <a:ext cx="12192000" cy="6858000"/>
          </a:xfrm>
          <a:prstGeom prst="rect">
            <a:avLst/>
          </a:prstGeom>
        </p:spPr>
      </p:pic>
      <p:sp>
        <p:nvSpPr>
          <p:cNvPr id="10" name="文本框 9">
            <a:extLst>
              <a:ext uri="{FF2B5EF4-FFF2-40B4-BE49-F238E27FC236}">
                <a16:creationId xmlns:a16="http://schemas.microsoft.com/office/drawing/2014/main" id="{ABE6E47C-C05E-4E82-96DF-788B407C0CDF}"/>
              </a:ext>
            </a:extLst>
          </p:cNvPr>
          <p:cNvSpPr txBox="1"/>
          <p:nvPr/>
        </p:nvSpPr>
        <p:spPr>
          <a:xfrm>
            <a:off x="723030" y="2253198"/>
            <a:ext cx="7996764" cy="1323439"/>
          </a:xfrm>
          <a:prstGeom prst="rect">
            <a:avLst/>
          </a:prstGeom>
          <a:noFill/>
        </p:spPr>
        <p:txBody>
          <a:bodyPr wrap="square" rtlCol="0">
            <a:spAutoFit/>
          </a:bodyPr>
          <a:lstStyle/>
          <a:p>
            <a:r>
              <a:rPr lang="zh-CN" altLang="zh-CN" sz="4000" dirty="0">
                <a:solidFill>
                  <a:schemeClr val="bg1"/>
                </a:solidFill>
                <a:latin typeface="华文中宋" panose="02010600040101010101" pitchFamily="2" charset="-122"/>
                <a:ea typeface="华文中宋" panose="02010600040101010101" pitchFamily="2" charset="-122"/>
              </a:rPr>
              <a:t>基于</a:t>
            </a:r>
            <a:r>
              <a:rPr lang="en-US" altLang="zh-CN" sz="4000" dirty="0">
                <a:solidFill>
                  <a:schemeClr val="bg1"/>
                </a:solidFill>
                <a:latin typeface="华文中宋" panose="02010600040101010101" pitchFamily="2" charset="-122"/>
                <a:ea typeface="华文中宋" panose="02010600040101010101" pitchFamily="2" charset="-122"/>
              </a:rPr>
              <a:t>AI</a:t>
            </a:r>
            <a:r>
              <a:rPr lang="zh-CN" altLang="zh-CN" sz="4000" dirty="0">
                <a:solidFill>
                  <a:schemeClr val="bg1"/>
                </a:solidFill>
                <a:latin typeface="华文中宋" panose="02010600040101010101" pitchFamily="2" charset="-122"/>
                <a:ea typeface="华文中宋" panose="02010600040101010101" pitchFamily="2" charset="-122"/>
              </a:rPr>
              <a:t>的信道建模与虚拟信道构建</a:t>
            </a:r>
            <a:endParaRPr lang="en-US" altLang="zh-CN" sz="4000" dirty="0">
              <a:solidFill>
                <a:schemeClr val="bg1"/>
              </a:solidFill>
              <a:latin typeface="华文中宋" panose="02010600040101010101" pitchFamily="2" charset="-122"/>
              <a:ea typeface="华文中宋" panose="02010600040101010101" pitchFamily="2" charset="-122"/>
            </a:endParaRPr>
          </a:p>
          <a:p>
            <a:endParaRPr lang="zh-CN" altLang="en-US" sz="4000" dirty="0">
              <a:solidFill>
                <a:schemeClr val="bg1"/>
              </a:solidFill>
              <a:latin typeface="华文中宋" panose="02010600040101010101" pitchFamily="2" charset="-122"/>
              <a:ea typeface="华文中宋" panose="02010600040101010101" pitchFamily="2" charset="-122"/>
            </a:endParaRPr>
          </a:p>
        </p:txBody>
      </p:sp>
      <p:sp>
        <p:nvSpPr>
          <p:cNvPr id="11" name="文本框 10">
            <a:extLst>
              <a:ext uri="{FF2B5EF4-FFF2-40B4-BE49-F238E27FC236}">
                <a16:creationId xmlns:a16="http://schemas.microsoft.com/office/drawing/2014/main" id="{46947185-71B4-4660-AC7C-9F22D00EA16A}"/>
              </a:ext>
            </a:extLst>
          </p:cNvPr>
          <p:cNvSpPr txBox="1"/>
          <p:nvPr/>
        </p:nvSpPr>
        <p:spPr>
          <a:xfrm>
            <a:off x="723030" y="3729037"/>
            <a:ext cx="7075744" cy="954107"/>
          </a:xfrm>
          <a:prstGeom prst="rect">
            <a:avLst/>
          </a:prstGeom>
          <a:noFill/>
        </p:spPr>
        <p:txBody>
          <a:bodyPr wrap="square" rtlCol="0">
            <a:spAutoFit/>
          </a:bodyPr>
          <a:lstStyle/>
          <a:p>
            <a:r>
              <a:rPr lang="zh-CN" altLang="en-US" sz="2800" dirty="0">
                <a:solidFill>
                  <a:schemeClr val="bg1"/>
                </a:solidFill>
                <a:latin typeface="华文中宋" panose="02010600040101010101" pitchFamily="2" charset="-122"/>
                <a:ea typeface="华文中宋" panose="02010600040101010101" pitchFamily="2" charset="-122"/>
              </a:rPr>
              <a:t>分享团队：</a:t>
            </a:r>
            <a:r>
              <a:rPr lang="en-US" altLang="zh-CN" sz="2800" dirty="0" err="1">
                <a:solidFill>
                  <a:schemeClr val="bg1"/>
                </a:solidFill>
                <a:latin typeface="华文中宋" panose="02010600040101010101" pitchFamily="2" charset="-122"/>
                <a:ea typeface="华文中宋" panose="02010600040101010101" pitchFamily="2" charset="-122"/>
              </a:rPr>
              <a:t>cdeb</a:t>
            </a:r>
            <a:endParaRPr lang="zh-CN" altLang="zh-CN" sz="2800" dirty="0">
              <a:solidFill>
                <a:schemeClr val="bg1"/>
              </a:solidFill>
              <a:latin typeface="华文中宋" panose="02010600040101010101" pitchFamily="2" charset="-122"/>
              <a:ea typeface="华文中宋" panose="02010600040101010101" pitchFamily="2" charset="-122"/>
            </a:endParaRPr>
          </a:p>
          <a:p>
            <a:endParaRPr lang="zh-CN" altLang="en-US" sz="2800" dirty="0">
              <a:solidFill>
                <a:schemeClr val="bg1"/>
              </a:solidFill>
              <a:latin typeface="华文中宋" panose="02010600040101010101" pitchFamily="2" charset="-122"/>
              <a:ea typeface="华文中宋" panose="02010600040101010101" pitchFamily="2" charset="-122"/>
            </a:endParaRPr>
          </a:p>
        </p:txBody>
      </p:sp>
    </p:spTree>
    <p:extLst>
      <p:ext uri="{BB962C8B-B14F-4D97-AF65-F5344CB8AC3E}">
        <p14:creationId xmlns:p14="http://schemas.microsoft.com/office/powerpoint/2010/main" val="4672404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18E84104-93AF-41CC-83EF-C4241D2E506A}"/>
              </a:ext>
            </a:extLst>
          </p:cNvPr>
          <p:cNvSpPr txBox="1"/>
          <p:nvPr/>
        </p:nvSpPr>
        <p:spPr>
          <a:xfrm>
            <a:off x="570630" y="2290971"/>
            <a:ext cx="7075744" cy="584775"/>
          </a:xfrm>
          <a:prstGeom prst="rect">
            <a:avLst/>
          </a:prstGeom>
          <a:noFill/>
        </p:spPr>
        <p:txBody>
          <a:bodyPr wrap="square" rtlCol="0">
            <a:spAutoFit/>
          </a:bodyPr>
          <a:lstStyle/>
          <a:p>
            <a:r>
              <a:rPr lang="zh-CN" altLang="en-US" sz="3200">
                <a:solidFill>
                  <a:schemeClr val="bg1"/>
                </a:solidFill>
                <a:latin typeface="微软雅黑" panose="020B0503020204020204" pitchFamily="34" charset="-122"/>
                <a:ea typeface="微软雅黑" panose="020B0503020204020204" pitchFamily="34" charset="-122"/>
              </a:rPr>
              <a:t>此处写下本</a:t>
            </a:r>
            <a:r>
              <a:rPr lang="zh-CN" altLang="en-US" sz="3200" dirty="0">
                <a:solidFill>
                  <a:schemeClr val="bg1"/>
                </a:solidFill>
                <a:latin typeface="微软雅黑" panose="020B0503020204020204" pitchFamily="34" charset="-122"/>
                <a:ea typeface="微软雅黑" panose="020B0503020204020204" pitchFamily="34" charset="-122"/>
              </a:rPr>
              <a:t>队分享结语</a:t>
            </a:r>
          </a:p>
        </p:txBody>
      </p:sp>
      <p:sp>
        <p:nvSpPr>
          <p:cNvPr id="3" name="内容占位符 2">
            <a:extLst>
              <a:ext uri="{FF2B5EF4-FFF2-40B4-BE49-F238E27FC236}">
                <a16:creationId xmlns:a16="http://schemas.microsoft.com/office/drawing/2014/main" id="{1BA7D1D5-76F5-4CDE-8B99-D9B29E0C7433}"/>
              </a:ext>
            </a:extLst>
          </p:cNvPr>
          <p:cNvSpPr>
            <a:spLocks noGrp="1"/>
          </p:cNvSpPr>
          <p:nvPr>
            <p:ph idx="1"/>
          </p:nvPr>
        </p:nvSpPr>
        <p:spPr/>
        <p:txBody>
          <a:bodyPr/>
          <a:lstStyle/>
          <a:p>
            <a:endParaRPr lang="zh-CN" altLang="en-US"/>
          </a:p>
        </p:txBody>
      </p:sp>
      <p:pic>
        <p:nvPicPr>
          <p:cNvPr id="6" name="图片 5">
            <a:extLst>
              <a:ext uri="{FF2B5EF4-FFF2-40B4-BE49-F238E27FC236}">
                <a16:creationId xmlns:a16="http://schemas.microsoft.com/office/drawing/2014/main" id="{24D952E4-0479-4985-89D8-7D93009C0F51}"/>
              </a:ext>
            </a:extLst>
          </p:cNvPr>
          <p:cNvPicPr>
            <a:picLocks noChangeAspect="1"/>
          </p:cNvPicPr>
          <p:nvPr/>
        </p:nvPicPr>
        <p:blipFill>
          <a:blip r:embed="rId3"/>
          <a:stretch>
            <a:fillRect/>
          </a:stretch>
        </p:blipFill>
        <p:spPr>
          <a:xfrm>
            <a:off x="0" y="0"/>
            <a:ext cx="12192000" cy="6858000"/>
          </a:xfrm>
          <a:prstGeom prst="rect">
            <a:avLst/>
          </a:prstGeom>
        </p:spPr>
      </p:pic>
      <p:sp>
        <p:nvSpPr>
          <p:cNvPr id="7" name="文本框 6">
            <a:extLst>
              <a:ext uri="{FF2B5EF4-FFF2-40B4-BE49-F238E27FC236}">
                <a16:creationId xmlns:a16="http://schemas.microsoft.com/office/drawing/2014/main" id="{804D2BB9-65AE-46CA-8A92-E7896434F16F}"/>
              </a:ext>
            </a:extLst>
          </p:cNvPr>
          <p:cNvSpPr txBox="1"/>
          <p:nvPr/>
        </p:nvSpPr>
        <p:spPr>
          <a:xfrm>
            <a:off x="723030" y="2443371"/>
            <a:ext cx="7075744" cy="1480470"/>
          </a:xfrm>
          <a:prstGeom prst="rect">
            <a:avLst/>
          </a:prstGeom>
          <a:noFill/>
        </p:spPr>
        <p:txBody>
          <a:bodyPr wrap="square" rtlCol="0">
            <a:spAutoFit/>
          </a:bodyPr>
          <a:lstStyle/>
          <a:p>
            <a:pPr indent="228600" algn="just">
              <a:lnSpc>
                <a:spcPct val="110000"/>
              </a:lnSpc>
              <a:spcBef>
                <a:spcPts val="100"/>
              </a:spcBef>
              <a:spcAft>
                <a:spcPts val="600"/>
              </a:spcAft>
            </a:pPr>
            <a:r>
              <a:rPr lang="zh-CN" altLang="zh-CN" sz="2800" dirty="0">
                <a:solidFill>
                  <a:schemeClr val="bg1"/>
                </a:solidFill>
                <a:effectLst/>
                <a:latin typeface="Linux Libertine"/>
                <a:ea typeface="微软雅黑" panose="020B0503020204020204" pitchFamily="34" charset="-122"/>
                <a:cs typeface="微软雅黑" panose="020B0503020204020204" pitchFamily="34" charset="-122"/>
              </a:rPr>
              <a:t>感谢主办方提供的赛题与任务；</a:t>
            </a:r>
            <a:r>
              <a:rPr lang="zh-CN" altLang="en-US" sz="2800" dirty="0">
                <a:solidFill>
                  <a:schemeClr val="bg1"/>
                </a:solidFill>
                <a:latin typeface="Linux Libertine"/>
                <a:ea typeface="微软雅黑" panose="020B0503020204020204" pitchFamily="34" charset="-122"/>
                <a:cs typeface="微软雅黑" panose="020B0503020204020204" pitchFamily="34" charset="-122"/>
              </a:rPr>
              <a:t>感谢主办方员工付出的努力；</a:t>
            </a:r>
            <a:r>
              <a:rPr lang="zh-CN" altLang="zh-CN" sz="2800" dirty="0">
                <a:solidFill>
                  <a:schemeClr val="bg1"/>
                </a:solidFill>
                <a:effectLst/>
                <a:latin typeface="Linux Libertine"/>
                <a:ea typeface="微软雅黑" panose="020B0503020204020204" pitchFamily="34" charset="-122"/>
                <a:cs typeface="微软雅黑" panose="020B0503020204020204" pitchFamily="34" charset="-122"/>
              </a:rPr>
              <a:t>感谢队友们这段时间的付出；感谢竞争对手们的追逐。</a:t>
            </a:r>
            <a:endParaRPr lang="zh-CN" altLang="zh-CN" sz="2800" dirty="0">
              <a:solidFill>
                <a:schemeClr val="bg1"/>
              </a:solidFill>
              <a:effectLst/>
              <a:latin typeface="Linux Libertine"/>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910229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F5D49F4-A880-4466-87C5-3129C9B38343}"/>
              </a:ext>
            </a:extLst>
          </p:cNvPr>
          <p:cNvSpPr txBox="1"/>
          <p:nvPr/>
        </p:nvSpPr>
        <p:spPr>
          <a:xfrm>
            <a:off x="831850" y="878889"/>
            <a:ext cx="4092605" cy="369332"/>
          </a:xfrm>
          <a:prstGeom prst="rect">
            <a:avLst/>
          </a:prstGeom>
          <a:noFill/>
        </p:spPr>
        <p:txBody>
          <a:bodyPr wrap="square" rtlCol="0">
            <a:spAutoFit/>
          </a:bodyPr>
          <a:lstStyle/>
          <a:p>
            <a:r>
              <a:rPr lang="zh-CN" altLang="en-US" dirty="0"/>
              <a:t>团队介绍</a:t>
            </a:r>
          </a:p>
        </p:txBody>
      </p:sp>
      <p:sp>
        <p:nvSpPr>
          <p:cNvPr id="5" name="矩形 4">
            <a:extLst>
              <a:ext uri="{FF2B5EF4-FFF2-40B4-BE49-F238E27FC236}">
                <a16:creationId xmlns:a16="http://schemas.microsoft.com/office/drawing/2014/main" id="{6201B797-E147-4D23-AED0-EC912C85835A}"/>
              </a:ext>
            </a:extLst>
          </p:cNvPr>
          <p:cNvSpPr/>
          <p:nvPr/>
        </p:nvSpPr>
        <p:spPr>
          <a:xfrm>
            <a:off x="811443" y="1248221"/>
            <a:ext cx="6096000" cy="1077218"/>
          </a:xfrm>
          <a:prstGeom prst="rect">
            <a:avLst/>
          </a:prstGeom>
        </p:spPr>
        <p:txBody>
          <a:bodyPr>
            <a:spAutoFit/>
          </a:bodyPr>
          <a:lstStyle/>
          <a:p>
            <a:r>
              <a:rPr lang="zh-CN" altLang="en-US" sz="2800" dirty="0">
                <a:effectLst/>
                <a:latin typeface="Times New Roman" panose="02020603050405020304" pitchFamily="18" charset="0"/>
                <a:ea typeface="微软雅黑" panose="020B0503020204020204" pitchFamily="34" charset="-122"/>
                <a:cs typeface="Times New Roman" panose="02020603050405020304" pitchFamily="18" charset="0"/>
              </a:rPr>
              <a:t>队长：</a:t>
            </a:r>
            <a:r>
              <a:rPr lang="zh-CN" altLang="zh-CN" sz="2800" dirty="0">
                <a:effectLst/>
                <a:latin typeface="Times New Roman" panose="02020603050405020304" pitchFamily="18" charset="0"/>
                <a:ea typeface="微软雅黑" panose="020B0503020204020204" pitchFamily="34" charset="-122"/>
                <a:cs typeface="Times New Roman" panose="02020603050405020304" pitchFamily="18" charset="0"/>
              </a:rPr>
              <a:t>彭一凡</a:t>
            </a:r>
            <a:endParaRPr lang="en-US" altLang="zh-CN" sz="2800" dirty="0">
              <a:effectLst/>
              <a:latin typeface="Times New Roman" panose="02020603050405020304" pitchFamily="18" charset="0"/>
              <a:ea typeface="微软雅黑" panose="020B0503020204020204" pitchFamily="34" charset="-122"/>
              <a:cs typeface="Times New Roman" panose="02020603050405020304" pitchFamily="18" charset="0"/>
            </a:endParaRPr>
          </a:p>
          <a:p>
            <a:br>
              <a:rPr lang="en-US" altLang="zh-CN" dirty="0">
                <a:solidFill>
                  <a:srgbClr val="17365D"/>
                </a:solidFill>
                <a:latin typeface="Times New Roman" panose="02020603050405020304" pitchFamily="18" charset="0"/>
                <a:ea typeface="微软雅黑" panose="020B0503020204020204" pitchFamily="34" charset="-122"/>
                <a:cs typeface="Times New Roman" panose="02020603050405020304" pitchFamily="18" charset="0"/>
              </a:rPr>
            </a:b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电子科技大学</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研究生</a:t>
            </a:r>
          </a:p>
        </p:txBody>
      </p:sp>
      <p:sp>
        <p:nvSpPr>
          <p:cNvPr id="6" name="矩形 5">
            <a:extLst>
              <a:ext uri="{FF2B5EF4-FFF2-40B4-BE49-F238E27FC236}">
                <a16:creationId xmlns:a16="http://schemas.microsoft.com/office/drawing/2014/main" id="{2C6631AD-752B-46B3-9DB5-875106B11F25}"/>
              </a:ext>
            </a:extLst>
          </p:cNvPr>
          <p:cNvSpPr/>
          <p:nvPr/>
        </p:nvSpPr>
        <p:spPr>
          <a:xfrm>
            <a:off x="831850" y="2526459"/>
            <a:ext cx="6096000" cy="2031325"/>
          </a:xfrm>
          <a:prstGeom prst="rect">
            <a:avLst/>
          </a:prstGeom>
        </p:spPr>
        <p:txBody>
          <a:bodyPr>
            <a:spAutoFit/>
          </a:bodyPr>
          <a:lstStyle/>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2020</a:t>
            </a:r>
            <a:r>
              <a:rPr lang="zh-CN" altLang="en-US" dirty="0">
                <a:latin typeface="Times New Roman" panose="02020603050405020304" pitchFamily="18" charset="0"/>
                <a:cs typeface="Times New Roman" panose="02020603050405020304" pitchFamily="18" charset="0"/>
              </a:rPr>
              <a:t>天马杯人工智能竞赛冠军；</a:t>
            </a: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2019</a:t>
            </a:r>
            <a:r>
              <a:rPr lang="zh-CN" altLang="en-US" dirty="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2020</a:t>
            </a:r>
            <a:r>
              <a:rPr lang="zh-CN" altLang="en-US" dirty="0">
                <a:latin typeface="Times New Roman" panose="02020603050405020304" pitchFamily="18" charset="0"/>
                <a:cs typeface="Times New Roman" panose="02020603050405020304" pitchFamily="18" charset="0"/>
              </a:rPr>
              <a:t>、</a:t>
            </a:r>
            <a:r>
              <a:rPr lang="en-US" altLang="zh-CN" dirty="0">
                <a:latin typeface="Times New Roman" panose="02020603050405020304" pitchFamily="18" charset="0"/>
                <a:cs typeface="Times New Roman" panose="02020603050405020304" pitchFamily="18" charset="0"/>
              </a:rPr>
              <a:t>2021</a:t>
            </a:r>
            <a:r>
              <a:rPr lang="zh-CN" altLang="en-US" dirty="0">
                <a:latin typeface="Times New Roman" panose="02020603050405020304" pitchFamily="18" charset="0"/>
                <a:cs typeface="Times New Roman" panose="02020603050405020304" pitchFamily="18" charset="0"/>
              </a:rPr>
              <a:t>年华为全国软件精英挑战赛，分别获得成渝复赛第八、总决赛亚军、成渝复赛第二总决赛</a:t>
            </a:r>
            <a:r>
              <a:rPr lang="en-US" altLang="zh-CN" dirty="0">
                <a:latin typeface="Times New Roman" panose="02020603050405020304" pitchFamily="18" charset="0"/>
                <a:cs typeface="Times New Roman" panose="02020603050405020304" pitchFamily="18" charset="0"/>
              </a:rPr>
              <a:t>32</a:t>
            </a:r>
            <a:r>
              <a:rPr lang="zh-CN" altLang="en-US" dirty="0">
                <a:latin typeface="Times New Roman" panose="02020603050405020304" pitchFamily="18" charset="0"/>
                <a:cs typeface="Times New Roman" panose="02020603050405020304" pitchFamily="18" charset="0"/>
              </a:rPr>
              <a:t>强；</a:t>
            </a: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zh-CN" altLang="en-US" dirty="0">
                <a:latin typeface="Times New Roman" panose="02020603050405020304" pitchFamily="18" charset="0"/>
                <a:cs typeface="Times New Roman" panose="02020603050405020304" pitchFamily="18" charset="0"/>
              </a:rPr>
              <a:t>阿里天池智慧海洋算法赛获得</a:t>
            </a:r>
            <a:r>
              <a:rPr lang="en-US" altLang="zh-CN" dirty="0">
                <a:latin typeface="Times New Roman" panose="02020603050405020304" pitchFamily="18" charset="0"/>
                <a:cs typeface="Times New Roman" panose="02020603050405020304" pitchFamily="18" charset="0"/>
              </a:rPr>
              <a:t>6/3275</a:t>
            </a:r>
            <a:r>
              <a:rPr lang="zh-CN" altLang="en-US"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cs typeface="Times New Roman" panose="02020603050405020304" pitchFamily="18" charset="0"/>
              </a:rPr>
              <a:t>2020</a:t>
            </a:r>
            <a:r>
              <a:rPr lang="zh-CN" altLang="en-US" dirty="0">
                <a:latin typeface="Times New Roman" panose="02020603050405020304" pitchFamily="18" charset="0"/>
                <a:cs typeface="Times New Roman" panose="02020603050405020304" pitchFamily="18" charset="0"/>
              </a:rPr>
              <a:t>中国高校大数据赛初赛</a:t>
            </a:r>
            <a:r>
              <a:rPr lang="en-US" altLang="zh-CN" dirty="0">
                <a:latin typeface="Times New Roman" panose="02020603050405020304" pitchFamily="18" charset="0"/>
                <a:cs typeface="Times New Roman" panose="02020603050405020304" pitchFamily="18" charset="0"/>
              </a:rPr>
              <a:t>8/4133</a:t>
            </a:r>
            <a:r>
              <a:rPr lang="zh-CN" altLang="en-US" dirty="0">
                <a:latin typeface="Times New Roman" panose="02020603050405020304" pitchFamily="18" charset="0"/>
                <a:cs typeface="Times New Roman" panose="02020603050405020304" pitchFamily="18" charset="0"/>
              </a:rPr>
              <a:t>，决赛全国二等奖；</a:t>
            </a:r>
            <a:endParaRPr lang="en-US" altLang="zh-C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zh-CN" altLang="en-US" dirty="0">
                <a:latin typeface="Times New Roman" panose="02020603050405020304" pitchFamily="18" charset="0"/>
                <a:cs typeface="Times New Roman" panose="02020603050405020304" pitchFamily="18" charset="0"/>
              </a:rPr>
              <a:t>科大讯飞全球开发者挑战赛算法赛</a:t>
            </a:r>
            <a:r>
              <a:rPr lang="en-US" altLang="zh-CN" dirty="0">
                <a:latin typeface="Times New Roman" panose="02020603050405020304" pitchFamily="18" charset="0"/>
                <a:cs typeface="Times New Roman" panose="02020603050405020304" pitchFamily="18" charset="0"/>
              </a:rPr>
              <a:t>PET</a:t>
            </a:r>
            <a:r>
              <a:rPr lang="zh-CN" altLang="en-US" dirty="0">
                <a:latin typeface="Times New Roman" panose="02020603050405020304" pitchFamily="18" charset="0"/>
                <a:cs typeface="Times New Roman" panose="02020603050405020304" pitchFamily="18" charset="0"/>
              </a:rPr>
              <a:t>赛道季军；</a:t>
            </a:r>
            <a:endParaRPr lang="en-US" altLang="zh-CN" dirty="0">
              <a:latin typeface="Times New Roman" panose="02020603050405020304" pitchFamily="18" charset="0"/>
              <a:cs typeface="Times New Roman" panose="02020603050405020304" pitchFamily="18" charset="0"/>
            </a:endParaRPr>
          </a:p>
        </p:txBody>
      </p:sp>
      <p:pic>
        <p:nvPicPr>
          <p:cNvPr id="7" name="图片 6">
            <a:extLst>
              <a:ext uri="{FF2B5EF4-FFF2-40B4-BE49-F238E27FC236}">
                <a16:creationId xmlns:a16="http://schemas.microsoft.com/office/drawing/2014/main" id="{4AFC68AF-0099-489D-B613-82A923424C92}"/>
              </a:ext>
            </a:extLst>
          </p:cNvPr>
          <p:cNvPicPr>
            <a:picLocks noChangeAspect="1"/>
          </p:cNvPicPr>
          <p:nvPr/>
        </p:nvPicPr>
        <p:blipFill>
          <a:blip r:embed="rId3"/>
          <a:stretch>
            <a:fillRect/>
          </a:stretch>
        </p:blipFill>
        <p:spPr>
          <a:xfrm>
            <a:off x="7838222" y="1033245"/>
            <a:ext cx="3730285" cy="4973713"/>
          </a:xfrm>
          <a:prstGeom prst="rect">
            <a:avLst/>
          </a:prstGeom>
        </p:spPr>
      </p:pic>
    </p:spTree>
    <p:extLst>
      <p:ext uri="{BB962C8B-B14F-4D97-AF65-F5344CB8AC3E}">
        <p14:creationId xmlns:p14="http://schemas.microsoft.com/office/powerpoint/2010/main" val="42272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F5D49F4-A880-4466-87C5-3129C9B38343}"/>
              </a:ext>
            </a:extLst>
          </p:cNvPr>
          <p:cNvSpPr txBox="1"/>
          <p:nvPr/>
        </p:nvSpPr>
        <p:spPr>
          <a:xfrm>
            <a:off x="831850" y="878889"/>
            <a:ext cx="4092605" cy="369332"/>
          </a:xfrm>
          <a:prstGeom prst="rect">
            <a:avLst/>
          </a:prstGeom>
          <a:noFill/>
        </p:spPr>
        <p:txBody>
          <a:bodyPr wrap="square" rtlCol="0">
            <a:spAutoFit/>
          </a:bodyPr>
          <a:lstStyle/>
          <a:p>
            <a:r>
              <a:rPr lang="zh-CN" altLang="en-US" dirty="0"/>
              <a:t>团队介绍</a:t>
            </a:r>
          </a:p>
        </p:txBody>
      </p:sp>
      <p:sp>
        <p:nvSpPr>
          <p:cNvPr id="8" name="矩形 7">
            <a:extLst>
              <a:ext uri="{FF2B5EF4-FFF2-40B4-BE49-F238E27FC236}">
                <a16:creationId xmlns:a16="http://schemas.microsoft.com/office/drawing/2014/main" id="{48B6B412-1AB6-4C5A-81FC-6351119DE0D4}"/>
              </a:ext>
            </a:extLst>
          </p:cNvPr>
          <p:cNvSpPr/>
          <p:nvPr/>
        </p:nvSpPr>
        <p:spPr>
          <a:xfrm>
            <a:off x="831850" y="3896859"/>
            <a:ext cx="11582399" cy="3416320"/>
          </a:xfrm>
          <a:prstGeom prst="rect">
            <a:avLst/>
          </a:prstGeom>
        </p:spPr>
        <p:txBody>
          <a:bodyPr wrap="square">
            <a:spAutoFit/>
          </a:bodyPr>
          <a:lstStyle/>
          <a:p>
            <a:r>
              <a:rPr lang="zh-CN" altLang="en-US" sz="2400" dirty="0">
                <a:latin typeface="微软雅黑" panose="020B0503020204020204" pitchFamily="34" charset="-122"/>
                <a:ea typeface="微软雅黑" panose="020B0503020204020204" pitchFamily="34" charset="-122"/>
                <a:cs typeface="宋体" panose="02010600030101010101" pitchFamily="2" charset="-122"/>
              </a:rPr>
              <a:t>队员：邓开（左</a:t>
            </a:r>
            <a:r>
              <a:rPr lang="en-US" altLang="zh-CN" sz="2400" dirty="0">
                <a:latin typeface="微软雅黑" panose="020B0503020204020204" pitchFamily="34" charset="-122"/>
                <a:ea typeface="微软雅黑" panose="020B0503020204020204" pitchFamily="34" charset="-122"/>
                <a:cs typeface="宋体" panose="02010600030101010101" pitchFamily="2" charset="-122"/>
              </a:rPr>
              <a:t>1</a:t>
            </a:r>
            <a:r>
              <a:rPr lang="zh-CN" altLang="en-US" sz="2400" dirty="0">
                <a:latin typeface="微软雅黑" panose="020B0503020204020204" pitchFamily="34" charset="-122"/>
                <a:ea typeface="微软雅黑" panose="020B0503020204020204" pitchFamily="34" charset="-122"/>
                <a:cs typeface="宋体" panose="02010600030101010101" pitchFamily="2" charset="-122"/>
              </a:rPr>
              <a:t>）</a:t>
            </a:r>
            <a:endParaRPr lang="en-US" altLang="zh-CN" sz="2400" dirty="0">
              <a:latin typeface="微软雅黑" panose="020B0503020204020204" pitchFamily="34" charset="-122"/>
              <a:ea typeface="微软雅黑" panose="020B0503020204020204" pitchFamily="34" charset="-122"/>
              <a:cs typeface="宋体" panose="02010600030101010101" pitchFamily="2" charset="-122"/>
            </a:endParaRPr>
          </a:p>
          <a:p>
            <a:r>
              <a:rPr lang="zh-CN" altLang="en-US" dirty="0"/>
              <a:t>现于中国科学院计算技术研究所就读研究生。在</a:t>
            </a:r>
            <a:r>
              <a:rPr lang="en-US" altLang="zh-CN" dirty="0"/>
              <a:t>MM</a:t>
            </a:r>
            <a:r>
              <a:rPr lang="zh-CN" altLang="en-US" dirty="0"/>
              <a:t>、</a:t>
            </a:r>
            <a:r>
              <a:rPr lang="en-US" altLang="zh-CN" dirty="0"/>
              <a:t>ICASSP</a:t>
            </a:r>
            <a:r>
              <a:rPr lang="zh-CN" altLang="en-US" dirty="0"/>
              <a:t>等国际会议发表论文。曾在腾讯、旷视等实习。</a:t>
            </a:r>
            <a:br>
              <a:rPr lang="en-US" altLang="zh-CN" dirty="0"/>
            </a:br>
            <a:endParaRPr lang="en-US" altLang="zh-CN" dirty="0">
              <a:latin typeface="微软雅黑" panose="020B0503020204020204" pitchFamily="34" charset="-122"/>
              <a:ea typeface="微软雅黑" panose="020B0503020204020204" pitchFamily="34" charset="-122"/>
              <a:cs typeface="宋体" panose="02010600030101010101" pitchFamily="2" charset="-122"/>
            </a:endParaRPr>
          </a:p>
          <a:p>
            <a:r>
              <a:rPr lang="zh-CN" altLang="en-US" sz="2400" dirty="0">
                <a:latin typeface="微软雅黑" panose="020B0503020204020204" pitchFamily="34" charset="-122"/>
                <a:ea typeface="微软雅黑" panose="020B0503020204020204" pitchFamily="34" charset="-122"/>
                <a:cs typeface="宋体" panose="02010600030101010101" pitchFamily="2" charset="-122"/>
              </a:rPr>
              <a:t>队员：</a:t>
            </a:r>
            <a:r>
              <a:rPr lang="zh-CN" altLang="zh-CN" sz="2400" dirty="0">
                <a:latin typeface="微软雅黑" panose="020B0503020204020204" pitchFamily="34" charset="-122"/>
                <a:ea typeface="微软雅黑" panose="020B0503020204020204" pitchFamily="34" charset="-122"/>
                <a:cs typeface="宋体" panose="02010600030101010101" pitchFamily="2" charset="-122"/>
              </a:rPr>
              <a:t>赵维真</a:t>
            </a:r>
            <a:r>
              <a:rPr lang="zh-CN" altLang="en-US" sz="2400" dirty="0">
                <a:latin typeface="微软雅黑" panose="020B0503020204020204" pitchFamily="34" charset="-122"/>
                <a:ea typeface="微软雅黑" panose="020B0503020204020204" pitchFamily="34" charset="-122"/>
                <a:cs typeface="宋体" panose="02010600030101010101" pitchFamily="2" charset="-122"/>
              </a:rPr>
              <a:t>（左</a:t>
            </a:r>
            <a:r>
              <a:rPr lang="en-US" altLang="zh-CN" sz="2400" dirty="0">
                <a:latin typeface="微软雅黑" panose="020B0503020204020204" pitchFamily="34" charset="-122"/>
                <a:ea typeface="微软雅黑" panose="020B0503020204020204" pitchFamily="34" charset="-122"/>
                <a:cs typeface="宋体" panose="02010600030101010101" pitchFamily="2" charset="-122"/>
              </a:rPr>
              <a:t>2</a:t>
            </a:r>
            <a:r>
              <a:rPr lang="zh-CN" altLang="en-US" sz="2400" dirty="0">
                <a:latin typeface="微软雅黑" panose="020B0503020204020204" pitchFamily="34" charset="-122"/>
                <a:ea typeface="微软雅黑" panose="020B0503020204020204" pitchFamily="34" charset="-122"/>
                <a:cs typeface="宋体" panose="02010600030101010101" pitchFamily="2" charset="-122"/>
              </a:rPr>
              <a:t>）</a:t>
            </a:r>
            <a:br>
              <a:rPr lang="en-US" altLang="zh-CN" dirty="0"/>
            </a:br>
            <a:r>
              <a:rPr lang="zh-CN" altLang="en-US" dirty="0"/>
              <a:t>现就职于</a:t>
            </a:r>
            <a:r>
              <a:rPr lang="zh-CN" altLang="zh-CN" dirty="0"/>
              <a:t>平安产险数据智能团队算法工程师</a:t>
            </a:r>
            <a:r>
              <a:rPr lang="zh-CN" altLang="en-US" dirty="0"/>
              <a:t>。</a:t>
            </a:r>
            <a:endParaRPr lang="en-US" altLang="zh-CN" dirty="0"/>
          </a:p>
          <a:p>
            <a:endParaRPr lang="en-US" altLang="zh-CN" dirty="0"/>
          </a:p>
          <a:p>
            <a:r>
              <a:rPr lang="zh-CN" altLang="en-US" sz="2400" dirty="0">
                <a:latin typeface="微软雅黑" panose="020B0503020204020204" pitchFamily="34" charset="-122"/>
                <a:ea typeface="微软雅黑" panose="020B0503020204020204" pitchFamily="34" charset="-122"/>
                <a:cs typeface="宋体" panose="02010600030101010101" pitchFamily="2" charset="-122"/>
              </a:rPr>
              <a:t>队员：</a:t>
            </a:r>
            <a:r>
              <a:rPr lang="zh-CN" altLang="zh-CN" sz="2400" dirty="0">
                <a:latin typeface="微软雅黑" panose="020B0503020204020204" pitchFamily="34" charset="-122"/>
                <a:ea typeface="微软雅黑" panose="020B0503020204020204" pitchFamily="34" charset="-122"/>
                <a:cs typeface="宋体" panose="02010600030101010101" pitchFamily="2" charset="-122"/>
              </a:rPr>
              <a:t>白碧哲</a:t>
            </a:r>
            <a:r>
              <a:rPr lang="zh-CN" altLang="en-US" sz="2400" dirty="0">
                <a:latin typeface="微软雅黑" panose="020B0503020204020204" pitchFamily="34" charset="-122"/>
                <a:ea typeface="微软雅黑" panose="020B0503020204020204" pitchFamily="34" charset="-122"/>
                <a:cs typeface="宋体" panose="02010600030101010101" pitchFamily="2" charset="-122"/>
              </a:rPr>
              <a:t>（左</a:t>
            </a:r>
            <a:r>
              <a:rPr lang="en-US" altLang="zh-CN" sz="2400" dirty="0">
                <a:latin typeface="微软雅黑" panose="020B0503020204020204" pitchFamily="34" charset="-122"/>
                <a:ea typeface="微软雅黑" panose="020B0503020204020204" pitchFamily="34" charset="-122"/>
                <a:cs typeface="宋体" panose="02010600030101010101" pitchFamily="2" charset="-122"/>
              </a:rPr>
              <a:t>3</a:t>
            </a:r>
            <a:r>
              <a:rPr lang="zh-CN" altLang="en-US" sz="2400" dirty="0">
                <a:latin typeface="微软雅黑" panose="020B0503020204020204" pitchFamily="34" charset="-122"/>
                <a:ea typeface="微软雅黑" panose="020B0503020204020204" pitchFamily="34" charset="-122"/>
                <a:cs typeface="宋体" panose="02010600030101010101" pitchFamily="2" charset="-122"/>
              </a:rPr>
              <a:t>）</a:t>
            </a:r>
            <a:endParaRPr lang="en-US" altLang="zh-CN" sz="2400" dirty="0">
              <a:latin typeface="微软雅黑" panose="020B0503020204020204" pitchFamily="34" charset="-122"/>
              <a:ea typeface="微软雅黑" panose="020B0503020204020204" pitchFamily="34" charset="-122"/>
              <a:cs typeface="宋体" panose="02010600030101010101" pitchFamily="2" charset="-122"/>
            </a:endParaRPr>
          </a:p>
          <a:p>
            <a:r>
              <a:rPr lang="zh-CN" altLang="en-US" dirty="0"/>
              <a:t>毕业于多伦多大学，现就职于华为做软件开发工程师。</a:t>
            </a:r>
            <a:endParaRPr lang="en-US" altLang="zh-CN" dirty="0"/>
          </a:p>
          <a:p>
            <a:br>
              <a:rPr lang="en-US" altLang="zh-CN" dirty="0">
                <a:latin typeface="微软雅黑" panose="020B0503020204020204" pitchFamily="34" charset="-122"/>
                <a:ea typeface="微软雅黑" panose="020B0503020204020204" pitchFamily="34" charset="-122"/>
                <a:cs typeface="宋体" panose="02010600030101010101" pitchFamily="2" charset="-122"/>
              </a:rPr>
            </a:br>
            <a:endParaRPr lang="zh-CN" altLang="en-US" dirty="0">
              <a:latin typeface="微软雅黑" panose="020B0503020204020204" pitchFamily="34" charset="-122"/>
              <a:ea typeface="微软雅黑" panose="020B0503020204020204" pitchFamily="34" charset="-122"/>
              <a:cs typeface="宋体" panose="02010600030101010101" pitchFamily="2" charset="-122"/>
            </a:endParaRPr>
          </a:p>
          <a:p>
            <a:endParaRPr lang="zh-CN" altLang="zh-CN" dirty="0">
              <a:latin typeface="微软雅黑" panose="020B0503020204020204" pitchFamily="34" charset="-122"/>
              <a:ea typeface="微软雅黑" panose="020B0503020204020204" pitchFamily="34" charset="-122"/>
              <a:cs typeface="宋体" panose="02010600030101010101" pitchFamily="2" charset="-122"/>
            </a:endParaRPr>
          </a:p>
        </p:txBody>
      </p:sp>
      <p:pic>
        <p:nvPicPr>
          <p:cNvPr id="9" name="图片 8">
            <a:extLst>
              <a:ext uri="{FF2B5EF4-FFF2-40B4-BE49-F238E27FC236}">
                <a16:creationId xmlns:a16="http://schemas.microsoft.com/office/drawing/2014/main" id="{7DA13FF1-D98A-4EA4-9E98-5141EFF80C25}"/>
              </a:ext>
            </a:extLst>
          </p:cNvPr>
          <p:cNvPicPr>
            <a:picLocks noChangeAspect="1"/>
          </p:cNvPicPr>
          <p:nvPr/>
        </p:nvPicPr>
        <p:blipFill rotWithShape="1">
          <a:blip r:embed="rId3"/>
          <a:srcRect r="27315"/>
          <a:stretch/>
        </p:blipFill>
        <p:spPr>
          <a:xfrm>
            <a:off x="3501292" y="1248222"/>
            <a:ext cx="2408277" cy="2489854"/>
          </a:xfrm>
          <a:prstGeom prst="rect">
            <a:avLst/>
          </a:prstGeom>
        </p:spPr>
      </p:pic>
      <p:pic>
        <p:nvPicPr>
          <p:cNvPr id="10" name="图片 9">
            <a:extLst>
              <a:ext uri="{FF2B5EF4-FFF2-40B4-BE49-F238E27FC236}">
                <a16:creationId xmlns:a16="http://schemas.microsoft.com/office/drawing/2014/main" id="{220CB05A-778D-4355-A5FB-9AE1A720674F}"/>
              </a:ext>
            </a:extLst>
          </p:cNvPr>
          <p:cNvPicPr>
            <a:picLocks noChangeAspect="1"/>
          </p:cNvPicPr>
          <p:nvPr/>
        </p:nvPicPr>
        <p:blipFill>
          <a:blip r:embed="rId4"/>
          <a:stretch>
            <a:fillRect/>
          </a:stretch>
        </p:blipFill>
        <p:spPr>
          <a:xfrm>
            <a:off x="6567412" y="1248221"/>
            <a:ext cx="2489854" cy="2489854"/>
          </a:xfrm>
          <a:prstGeom prst="rect">
            <a:avLst/>
          </a:prstGeom>
        </p:spPr>
      </p:pic>
      <p:pic>
        <p:nvPicPr>
          <p:cNvPr id="11" name="图片 10">
            <a:extLst>
              <a:ext uri="{FF2B5EF4-FFF2-40B4-BE49-F238E27FC236}">
                <a16:creationId xmlns:a16="http://schemas.microsoft.com/office/drawing/2014/main" id="{88ED082F-D664-4671-911C-AF6FFEFEFEF7}"/>
              </a:ext>
            </a:extLst>
          </p:cNvPr>
          <p:cNvPicPr>
            <a:picLocks noChangeAspect="1"/>
          </p:cNvPicPr>
          <p:nvPr/>
        </p:nvPicPr>
        <p:blipFill rotWithShape="1">
          <a:blip r:embed="rId5"/>
          <a:srcRect t="8899" r="4981"/>
          <a:stretch/>
        </p:blipFill>
        <p:spPr>
          <a:xfrm>
            <a:off x="971104" y="1252981"/>
            <a:ext cx="2104815" cy="2485094"/>
          </a:xfrm>
          <a:prstGeom prst="rect">
            <a:avLst/>
          </a:prstGeom>
        </p:spPr>
      </p:pic>
    </p:spTree>
    <p:extLst>
      <p:ext uri="{BB962C8B-B14F-4D97-AF65-F5344CB8AC3E}">
        <p14:creationId xmlns:p14="http://schemas.microsoft.com/office/powerpoint/2010/main" val="15112809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F5D49F4-A880-4466-87C5-3129C9B38343}"/>
              </a:ext>
            </a:extLst>
          </p:cNvPr>
          <p:cNvSpPr txBox="1"/>
          <p:nvPr/>
        </p:nvSpPr>
        <p:spPr>
          <a:xfrm>
            <a:off x="831850" y="878889"/>
            <a:ext cx="4092605" cy="369332"/>
          </a:xfrm>
          <a:prstGeom prst="rect">
            <a:avLst/>
          </a:prstGeom>
          <a:noFill/>
        </p:spPr>
        <p:txBody>
          <a:bodyPr wrap="square" rtlCol="0">
            <a:spAutoFit/>
          </a:bodyPr>
          <a:lstStyle/>
          <a:p>
            <a:r>
              <a:rPr lang="zh-CN" altLang="en-US" dirty="0">
                <a:latin typeface="Times New Roman" panose="02020603050405020304" pitchFamily="18" charset="0"/>
                <a:cs typeface="Times New Roman" panose="02020603050405020304" pitchFamily="18" charset="0"/>
              </a:rPr>
              <a:t>背景与题目描述</a:t>
            </a:r>
          </a:p>
        </p:txBody>
      </p:sp>
      <p:pic>
        <p:nvPicPr>
          <p:cNvPr id="4" name="图片 3" descr="图示&#10;&#10;描述已自动生成">
            <a:extLst>
              <a:ext uri="{FF2B5EF4-FFF2-40B4-BE49-F238E27FC236}">
                <a16:creationId xmlns:a16="http://schemas.microsoft.com/office/drawing/2014/main" id="{93C1EDC0-7577-4905-BFC4-3B4E1BC6F8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3214" y="2398737"/>
            <a:ext cx="7566426" cy="4025339"/>
          </a:xfrm>
          <a:prstGeom prst="rect">
            <a:avLst/>
          </a:prstGeom>
        </p:spPr>
      </p:pic>
      <p:sp>
        <p:nvSpPr>
          <p:cNvPr id="12" name="文本框 11">
            <a:extLst>
              <a:ext uri="{FF2B5EF4-FFF2-40B4-BE49-F238E27FC236}">
                <a16:creationId xmlns:a16="http://schemas.microsoft.com/office/drawing/2014/main" id="{2B088F18-87D5-4E08-854F-40994896C57E}"/>
              </a:ext>
            </a:extLst>
          </p:cNvPr>
          <p:cNvSpPr txBox="1"/>
          <p:nvPr/>
        </p:nvSpPr>
        <p:spPr>
          <a:xfrm>
            <a:off x="831850" y="1361814"/>
            <a:ext cx="10617077" cy="923330"/>
          </a:xfrm>
          <a:prstGeom prst="rect">
            <a:avLst/>
          </a:prstGeom>
          <a:noFill/>
        </p:spPr>
        <p:txBody>
          <a:bodyPr wrap="square" rtlCol="0">
            <a:spAutoFit/>
          </a:bodyPr>
          <a:lstStyle/>
          <a:p>
            <a:pPr marL="285750" indent="-285750">
              <a:buFont typeface="Arial" panose="020B0604020202020204" pitchFamily="34" charset="0"/>
              <a:buChar char="•"/>
            </a:pPr>
            <a:r>
              <a:rPr lang="zh-CN"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本赛题考虑从最小的代价实现快速、有效地构建无线信道数据集</a:t>
            </a:r>
            <a:endParaRPr lang="en-US" altLang="zh-CN" sz="1800" dirty="0">
              <a:effectLst/>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buFont typeface="Arial" panose="020B0604020202020204" pitchFamily="34" charset="0"/>
              <a:buChar char="•"/>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赛题数据为为排列为 </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4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接收天线、</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32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发送天线，</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32 </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个时延扩展</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buFont typeface="Arial" panose="020B0604020202020204" pitchFamily="34" charset="0"/>
              <a:buChar char="•"/>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优化目标为生成的数据集与官方数据集相似度尽可能高，离散度尽可能小</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62631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a:extLst>
              <a:ext uri="{FF2B5EF4-FFF2-40B4-BE49-F238E27FC236}">
                <a16:creationId xmlns:a16="http://schemas.microsoft.com/office/drawing/2014/main" id="{439FBEFC-B94D-4FFF-BE4C-626DCA82A4AB}"/>
              </a:ext>
            </a:extLst>
          </p:cNvPr>
          <p:cNvPicPr>
            <a:picLocks noChangeAspect="1"/>
          </p:cNvPicPr>
          <p:nvPr/>
        </p:nvPicPr>
        <p:blipFill rotWithShape="1">
          <a:blip r:embed="rId3"/>
          <a:srcRect t="9091" r="13818"/>
          <a:stretch/>
        </p:blipFill>
        <p:spPr>
          <a:xfrm>
            <a:off x="4572000" y="829518"/>
            <a:ext cx="7619999" cy="6028472"/>
          </a:xfrm>
          <a:prstGeom prst="rect">
            <a:avLst/>
          </a:prstGeom>
        </p:spPr>
      </p:pic>
      <p:sp>
        <p:nvSpPr>
          <p:cNvPr id="3" name="文本框 2">
            <a:extLst>
              <a:ext uri="{FF2B5EF4-FFF2-40B4-BE49-F238E27FC236}">
                <a16:creationId xmlns:a16="http://schemas.microsoft.com/office/drawing/2014/main" id="{8F5D49F4-A880-4466-87C5-3129C9B38343}"/>
              </a:ext>
            </a:extLst>
          </p:cNvPr>
          <p:cNvSpPr txBox="1"/>
          <p:nvPr/>
        </p:nvSpPr>
        <p:spPr>
          <a:xfrm>
            <a:off x="831850" y="878889"/>
            <a:ext cx="4092605" cy="369332"/>
          </a:xfrm>
          <a:prstGeom prst="rect">
            <a:avLst/>
          </a:prstGeom>
          <a:noFill/>
        </p:spPr>
        <p:txBody>
          <a:bodyPr wrap="square" rtlCol="0">
            <a:spAutoFit/>
          </a:bodyPr>
          <a:lstStyle/>
          <a:p>
            <a:r>
              <a:rPr lang="zh-CN" altLang="en-US">
                <a:latin typeface="Times New Roman" panose="02020603050405020304" pitchFamily="18" charset="0"/>
                <a:cs typeface="Times New Roman" panose="02020603050405020304" pitchFamily="18" charset="0"/>
              </a:rPr>
              <a:t>数据分析</a:t>
            </a:r>
            <a:endParaRPr lang="zh-CN" altLang="en-US"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F53DE3B0-8633-41DF-B506-F203E9B1DD29}"/>
              </a:ext>
            </a:extLst>
          </p:cNvPr>
          <p:cNvSpPr txBox="1"/>
          <p:nvPr/>
        </p:nvSpPr>
        <p:spPr>
          <a:xfrm>
            <a:off x="683581" y="1482571"/>
            <a:ext cx="4668065" cy="2031325"/>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effectLst/>
                <a:ea typeface="微软雅黑" panose="020B0503020204020204" pitchFamily="34" charset="-122"/>
                <a:cs typeface="微软雅黑" panose="020B0503020204020204" pitchFamily="34" charset="-122"/>
              </a:rPr>
              <a:t>H1</a:t>
            </a:r>
            <a:r>
              <a:rPr lang="zh-CN" altLang="en-US" dirty="0">
                <a:effectLst/>
                <a:ea typeface="微软雅黑" panose="020B0503020204020204" pitchFamily="34" charset="-122"/>
                <a:cs typeface="微软雅黑" panose="020B0503020204020204" pitchFamily="34" charset="-122"/>
              </a:rPr>
              <a:t>数据特点：</a:t>
            </a:r>
            <a:endParaRPr lang="en-US" altLang="zh-CN" dirty="0">
              <a:effectLst/>
              <a:ea typeface="微软雅黑" panose="020B0503020204020204" pitchFamily="34" charset="-122"/>
              <a:cs typeface="微软雅黑" panose="020B0503020204020204" pitchFamily="34" charset="-122"/>
            </a:endParaRPr>
          </a:p>
          <a:p>
            <a:pPr marL="742950" lvl="1" indent="-285750">
              <a:buFont typeface="Arial" panose="020B0604020202020204" pitchFamily="34" charset="0"/>
              <a:buChar char="•"/>
            </a:pPr>
            <a:r>
              <a:rPr lang="zh-CN" altLang="zh-CN" dirty="0">
                <a:effectLst/>
                <a:ea typeface="微软雅黑" panose="020B0503020204020204" pitchFamily="34" charset="-122"/>
                <a:cs typeface="微软雅黑" panose="020B0503020204020204" pitchFamily="34" charset="-122"/>
              </a:rPr>
              <a:t>数据</a:t>
            </a:r>
            <a:r>
              <a:rPr lang="en-US" altLang="zh-CN" dirty="0">
                <a:effectLst/>
                <a:ea typeface="微软雅黑" panose="020B0503020204020204" pitchFamily="34" charset="-122"/>
                <a:cs typeface="微软雅黑" panose="020B0503020204020204" pitchFamily="34" charset="-122"/>
              </a:rPr>
              <a:t>H1</a:t>
            </a:r>
            <a:r>
              <a:rPr lang="zh-CN" altLang="zh-CN" dirty="0">
                <a:effectLst/>
                <a:ea typeface="微软雅黑" panose="020B0503020204020204" pitchFamily="34" charset="-122"/>
                <a:cs typeface="微软雅黑" panose="020B0503020204020204" pitchFamily="34" charset="-122"/>
              </a:rPr>
              <a:t>遵循相同的数据生成模型</a:t>
            </a:r>
            <a:endParaRPr lang="en-US" altLang="zh-CN" dirty="0">
              <a:effectLst/>
              <a:ea typeface="微软雅黑" panose="020B0503020204020204" pitchFamily="34" charset="-122"/>
              <a:cs typeface="微软雅黑" panose="020B0503020204020204" pitchFamily="34" charset="-122"/>
            </a:endParaRPr>
          </a:p>
          <a:p>
            <a:pPr marL="742950" lvl="1" indent="-285750">
              <a:buFont typeface="Arial" panose="020B0604020202020204" pitchFamily="34" charset="0"/>
              <a:buChar char="•"/>
            </a:pPr>
            <a:r>
              <a:rPr lang="zh-CN" altLang="zh-CN" sz="1800" dirty="0">
                <a:effectLst/>
                <a:ea typeface="微软雅黑" panose="020B0503020204020204" pitchFamily="34" charset="-122"/>
                <a:cs typeface="微软雅黑" panose="020B0503020204020204" pitchFamily="34" charset="-122"/>
              </a:rPr>
              <a:t>数据维度改变到</a:t>
            </a:r>
            <a:r>
              <a:rPr lang="en-US" altLang="zh-CN" sz="1800" dirty="0">
                <a:effectLst/>
                <a:ea typeface="微软雅黑" panose="020B0503020204020204" pitchFamily="34" charset="-122"/>
                <a:cs typeface="微软雅黑" panose="020B0503020204020204" pitchFamily="34" charset="-122"/>
              </a:rPr>
              <a:t>1*256*32</a:t>
            </a:r>
            <a:r>
              <a:rPr lang="zh-CN" altLang="zh-CN" sz="1800" dirty="0">
                <a:effectLst/>
                <a:ea typeface="微软雅黑" panose="020B0503020204020204" pitchFamily="34" charset="-122"/>
                <a:cs typeface="微软雅黑" panose="020B0503020204020204" pitchFamily="34" charset="-122"/>
              </a:rPr>
              <a:t>后，数据可视化的峰值区域一致</a:t>
            </a:r>
            <a:endParaRPr lang="en-US" altLang="zh-CN" dirty="0">
              <a:effectLst/>
              <a:ea typeface="微软雅黑" panose="020B0503020204020204" pitchFamily="34" charset="-122"/>
              <a:cs typeface="微软雅黑" panose="020B0503020204020204" pitchFamily="34" charset="-122"/>
            </a:endParaRPr>
          </a:p>
          <a:p>
            <a:pPr marL="1657350" lvl="3" indent="-285750">
              <a:buFont typeface="Arial" panose="020B0604020202020204" pitchFamily="34" charset="0"/>
              <a:buChar char="•"/>
            </a:pPr>
            <a:endParaRPr lang="en-US" altLang="zh-CN" dirty="0">
              <a:ea typeface="微软雅黑" panose="020B0503020204020204" pitchFamily="34" charset="-122"/>
              <a:cs typeface="微软雅黑" panose="020B0503020204020204" pitchFamily="34" charset="-122"/>
            </a:endParaRPr>
          </a:p>
          <a:p>
            <a:pPr marL="742950" lvl="1" indent="-285750">
              <a:buFont typeface="Arial" panose="020B0604020202020204" pitchFamily="34" charset="0"/>
              <a:buChar char="•"/>
            </a:pPr>
            <a:endParaRPr lang="en-US" altLang="zh-CN" dirty="0">
              <a:effectLst/>
              <a:ea typeface="微软雅黑" panose="020B0503020204020204" pitchFamily="34" charset="-122"/>
              <a:cs typeface="微软雅黑" panose="020B0503020204020204" pitchFamily="34" charset="-122"/>
            </a:endParaRPr>
          </a:p>
          <a:p>
            <a:pPr marL="285750" indent="-285750">
              <a:buFont typeface="Arial" panose="020B0604020202020204" pitchFamily="34" charset="0"/>
              <a:buChar char="•"/>
            </a:pPr>
            <a:endParaRPr lang="en-US" altLang="zh-CN" dirty="0">
              <a:effectLst/>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3930923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CC4B71D9-3CDF-4AB0-AC99-20E61DA99C2F}"/>
              </a:ext>
            </a:extLst>
          </p:cNvPr>
          <p:cNvPicPr>
            <a:picLocks noChangeAspect="1"/>
          </p:cNvPicPr>
          <p:nvPr/>
        </p:nvPicPr>
        <p:blipFill>
          <a:blip r:embed="rId3"/>
          <a:stretch>
            <a:fillRect/>
          </a:stretch>
        </p:blipFill>
        <p:spPr>
          <a:xfrm>
            <a:off x="4592431" y="789833"/>
            <a:ext cx="7599570" cy="5697028"/>
          </a:xfrm>
          <a:prstGeom prst="rect">
            <a:avLst/>
          </a:prstGeom>
        </p:spPr>
      </p:pic>
      <p:sp>
        <p:nvSpPr>
          <p:cNvPr id="3" name="文本框 2">
            <a:extLst>
              <a:ext uri="{FF2B5EF4-FFF2-40B4-BE49-F238E27FC236}">
                <a16:creationId xmlns:a16="http://schemas.microsoft.com/office/drawing/2014/main" id="{8F5D49F4-A880-4466-87C5-3129C9B38343}"/>
              </a:ext>
            </a:extLst>
          </p:cNvPr>
          <p:cNvSpPr txBox="1"/>
          <p:nvPr/>
        </p:nvSpPr>
        <p:spPr>
          <a:xfrm>
            <a:off x="831850" y="878889"/>
            <a:ext cx="4092605" cy="369332"/>
          </a:xfrm>
          <a:prstGeom prst="rect">
            <a:avLst/>
          </a:prstGeom>
          <a:noFill/>
        </p:spPr>
        <p:txBody>
          <a:bodyPr wrap="square" rtlCol="0">
            <a:spAutoFit/>
          </a:bodyPr>
          <a:lstStyle/>
          <a:p>
            <a:r>
              <a:rPr lang="zh-CN" altLang="en-US">
                <a:latin typeface="Times New Roman" panose="02020603050405020304" pitchFamily="18" charset="0"/>
                <a:cs typeface="Times New Roman" panose="02020603050405020304" pitchFamily="18" charset="0"/>
              </a:rPr>
              <a:t>数据分析</a:t>
            </a:r>
            <a:endParaRPr lang="zh-CN" altLang="en-US"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F53DE3B0-8633-41DF-B506-F203E9B1DD29}"/>
              </a:ext>
            </a:extLst>
          </p:cNvPr>
          <p:cNvSpPr txBox="1"/>
          <p:nvPr/>
        </p:nvSpPr>
        <p:spPr>
          <a:xfrm>
            <a:off x="683581" y="1482571"/>
            <a:ext cx="4668065" cy="2308324"/>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effectLst/>
                <a:ea typeface="微软雅黑" panose="020B0503020204020204" pitchFamily="34" charset="-122"/>
                <a:cs typeface="微软雅黑" panose="020B0503020204020204" pitchFamily="34" charset="-122"/>
              </a:rPr>
              <a:t>H2</a:t>
            </a:r>
            <a:r>
              <a:rPr lang="zh-CN" altLang="en-US" dirty="0">
                <a:effectLst/>
                <a:ea typeface="微软雅黑" panose="020B0503020204020204" pitchFamily="34" charset="-122"/>
                <a:cs typeface="微软雅黑" panose="020B0503020204020204" pitchFamily="34" charset="-122"/>
              </a:rPr>
              <a:t>数据特点：</a:t>
            </a:r>
            <a:endParaRPr lang="en-US" altLang="zh-CN" dirty="0">
              <a:effectLst/>
              <a:ea typeface="微软雅黑" panose="020B0503020204020204" pitchFamily="34" charset="-122"/>
              <a:cs typeface="微软雅黑" panose="020B0503020204020204" pitchFamily="34" charset="-122"/>
            </a:endParaRPr>
          </a:p>
          <a:p>
            <a:pPr marL="742950" lvl="1" indent="-285750">
              <a:buFont typeface="Arial" panose="020B0604020202020204" pitchFamily="34" charset="0"/>
              <a:buChar char="•"/>
            </a:pPr>
            <a:r>
              <a:rPr lang="en-US" altLang="zh-CN" dirty="0">
                <a:effectLst/>
                <a:ea typeface="微软雅黑" panose="020B0503020204020204" pitchFamily="34" charset="-122"/>
                <a:cs typeface="微软雅黑" panose="020B0503020204020204" pitchFamily="34" charset="-122"/>
              </a:rPr>
              <a:t>4000</a:t>
            </a:r>
            <a:r>
              <a:rPr lang="zh-CN" altLang="en-US" dirty="0">
                <a:effectLst/>
                <a:ea typeface="微软雅黑" panose="020B0503020204020204" pitchFamily="34" charset="-122"/>
                <a:cs typeface="微软雅黑" panose="020B0503020204020204" pitchFamily="34" charset="-122"/>
              </a:rPr>
              <a:t>条数据，分</a:t>
            </a:r>
            <a:r>
              <a:rPr lang="en-US" altLang="zh-CN" dirty="0">
                <a:effectLst/>
                <a:ea typeface="微软雅黑" panose="020B0503020204020204" pitchFamily="34" charset="-122"/>
                <a:cs typeface="微软雅黑" panose="020B0503020204020204" pitchFamily="34" charset="-122"/>
              </a:rPr>
              <a:t>20</a:t>
            </a:r>
            <a:r>
              <a:rPr lang="zh-CN" altLang="en-US" dirty="0">
                <a:effectLst/>
                <a:ea typeface="微软雅黑" panose="020B0503020204020204" pitchFamily="34" charset="-122"/>
                <a:cs typeface="微软雅黑" panose="020B0503020204020204" pitchFamily="34" charset="-122"/>
              </a:rPr>
              <a:t>一组，分别由</a:t>
            </a:r>
            <a:r>
              <a:rPr lang="en-US" altLang="zh-CN" dirty="0">
                <a:effectLst/>
                <a:ea typeface="微软雅黑" panose="020B0503020204020204" pitchFamily="34" charset="-122"/>
                <a:cs typeface="微软雅黑" panose="020B0503020204020204" pitchFamily="34" charset="-122"/>
              </a:rPr>
              <a:t>200</a:t>
            </a:r>
            <a:r>
              <a:rPr lang="zh-CN" altLang="en-US" dirty="0">
                <a:effectLst/>
                <a:ea typeface="微软雅黑" panose="020B0503020204020204" pitchFamily="34" charset="-122"/>
                <a:cs typeface="微软雅黑" panose="020B0503020204020204" pitchFamily="34" charset="-122"/>
              </a:rPr>
              <a:t>个不同模式下的数据特征构成</a:t>
            </a:r>
            <a:endParaRPr lang="en-US" altLang="zh-CN" dirty="0">
              <a:effectLst/>
              <a:ea typeface="微软雅黑" panose="020B0503020204020204" pitchFamily="34" charset="-122"/>
              <a:cs typeface="微软雅黑" panose="020B0503020204020204" pitchFamily="34" charset="-122"/>
            </a:endParaRPr>
          </a:p>
          <a:p>
            <a:pPr marL="742950" lvl="1" indent="-285750">
              <a:buFont typeface="Arial" panose="020B0604020202020204" pitchFamily="34" charset="0"/>
              <a:buChar char="•"/>
            </a:pPr>
            <a:r>
              <a:rPr lang="zh-CN" altLang="zh-CN" sz="1800" dirty="0">
                <a:effectLst/>
                <a:ea typeface="微软雅黑" panose="020B0503020204020204" pitchFamily="34" charset="-122"/>
                <a:cs typeface="微软雅黑" panose="020B0503020204020204" pitchFamily="34" charset="-122"/>
              </a:rPr>
              <a:t>且相同模式一组下（</a:t>
            </a:r>
            <a:r>
              <a:rPr lang="en-US" altLang="zh-CN" sz="1800" dirty="0">
                <a:effectLst/>
                <a:ea typeface="微软雅黑" panose="020B0503020204020204" pitchFamily="34" charset="-122"/>
                <a:cs typeface="微软雅黑" panose="020B0503020204020204" pitchFamily="34" charset="-122"/>
              </a:rPr>
              <a:t>20</a:t>
            </a:r>
            <a:r>
              <a:rPr lang="zh-CN" altLang="zh-CN" sz="1800" dirty="0">
                <a:effectLst/>
                <a:ea typeface="微软雅黑" panose="020B0503020204020204" pitchFamily="34" charset="-122"/>
                <a:cs typeface="微软雅黑" panose="020B0503020204020204" pitchFamily="34" charset="-122"/>
              </a:rPr>
              <a:t>个数据一组）的峰值区域相同</a:t>
            </a:r>
            <a:endParaRPr lang="en-US" altLang="zh-CN" dirty="0">
              <a:ea typeface="微软雅黑" panose="020B0503020204020204" pitchFamily="34" charset="-122"/>
              <a:cs typeface="微软雅黑" panose="020B0503020204020204" pitchFamily="34" charset="-122"/>
            </a:endParaRPr>
          </a:p>
          <a:p>
            <a:pPr marL="742950" lvl="1" indent="-285750">
              <a:buFont typeface="Arial" panose="020B0604020202020204" pitchFamily="34" charset="0"/>
              <a:buChar char="•"/>
            </a:pPr>
            <a:r>
              <a:rPr lang="zh-CN" altLang="en-US" dirty="0">
                <a:effectLst/>
                <a:ea typeface="微软雅黑" panose="020B0503020204020204" pitchFamily="34" charset="-122"/>
                <a:cs typeface="微软雅黑" panose="020B0503020204020204" pitchFamily="34" charset="-122"/>
              </a:rPr>
              <a:t>相同模式一组下（</a:t>
            </a:r>
            <a:r>
              <a:rPr lang="en-US" altLang="zh-CN" dirty="0">
                <a:effectLst/>
                <a:ea typeface="微软雅黑" panose="020B0503020204020204" pitchFamily="34" charset="-122"/>
                <a:cs typeface="微软雅黑" panose="020B0503020204020204" pitchFamily="34" charset="-122"/>
              </a:rPr>
              <a:t>20</a:t>
            </a:r>
            <a:r>
              <a:rPr lang="zh-CN" altLang="en-US" dirty="0">
                <a:effectLst/>
                <a:ea typeface="微软雅黑" panose="020B0503020204020204" pitchFamily="34" charset="-122"/>
                <a:cs typeface="微软雅黑" panose="020B0503020204020204" pitchFamily="34" charset="-122"/>
              </a:rPr>
              <a:t>个数据一组）的峰值区域相同</a:t>
            </a:r>
            <a:endParaRPr lang="en-US" altLang="zh-CN" dirty="0">
              <a:effectLst/>
              <a:ea typeface="微软雅黑" panose="020B0503020204020204" pitchFamily="34" charset="-122"/>
              <a:cs typeface="微软雅黑" panose="020B0503020204020204" pitchFamily="34" charset="-122"/>
            </a:endParaRPr>
          </a:p>
          <a:p>
            <a:pPr marL="285750" indent="-285750">
              <a:buFont typeface="Arial" panose="020B0604020202020204" pitchFamily="34" charset="0"/>
              <a:buChar char="•"/>
            </a:pPr>
            <a:endParaRPr lang="en-US" altLang="zh-CN" dirty="0">
              <a:effectLst/>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696248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F5D49F4-A880-4466-87C5-3129C9B38343}"/>
              </a:ext>
            </a:extLst>
          </p:cNvPr>
          <p:cNvSpPr txBox="1"/>
          <p:nvPr/>
        </p:nvSpPr>
        <p:spPr>
          <a:xfrm>
            <a:off x="831850" y="878889"/>
            <a:ext cx="4092605" cy="369332"/>
          </a:xfrm>
          <a:prstGeom prst="rect">
            <a:avLst/>
          </a:prstGeom>
          <a:noFill/>
        </p:spPr>
        <p:txBody>
          <a:bodyPr wrap="square" rtlCol="0">
            <a:spAutoFit/>
          </a:bodyPr>
          <a:lstStyle/>
          <a:p>
            <a:r>
              <a:rPr lang="zh-CN" altLang="en-US" dirty="0">
                <a:latin typeface="Times New Roman" panose="02020603050405020304" pitchFamily="18" charset="0"/>
                <a:cs typeface="Times New Roman" panose="02020603050405020304" pitchFamily="18" charset="0"/>
              </a:rPr>
              <a:t>信道数据生成模型</a:t>
            </a:r>
          </a:p>
        </p:txBody>
      </p:sp>
      <p:sp>
        <p:nvSpPr>
          <p:cNvPr id="2" name="文本框 1">
            <a:extLst>
              <a:ext uri="{FF2B5EF4-FFF2-40B4-BE49-F238E27FC236}">
                <a16:creationId xmlns:a16="http://schemas.microsoft.com/office/drawing/2014/main" id="{EDE84F73-97A2-42D1-AB41-B909379C2C14}"/>
              </a:ext>
            </a:extLst>
          </p:cNvPr>
          <p:cNvSpPr txBox="1"/>
          <p:nvPr/>
        </p:nvSpPr>
        <p:spPr>
          <a:xfrm>
            <a:off x="683581" y="1482571"/>
            <a:ext cx="10209320" cy="2677656"/>
          </a:xfrm>
          <a:prstGeom prst="rect">
            <a:avLst/>
          </a:prstGeom>
          <a:noFill/>
        </p:spPr>
        <p:txBody>
          <a:bodyPr wrap="square" rtlCol="0">
            <a:spAutoFit/>
          </a:bodyPr>
          <a:lstStyle/>
          <a:p>
            <a:r>
              <a:rPr lang="en-US" altLang="zh-CN" sz="2400" b="1" dirty="0">
                <a:effectLst/>
                <a:latin typeface="Times New Roman" panose="02020603050405020304" pitchFamily="18" charset="0"/>
                <a:cs typeface="Times New Roman" panose="02020603050405020304" pitchFamily="18" charset="0"/>
              </a:rPr>
              <a:t>channelGAN</a:t>
            </a:r>
          </a:p>
          <a:p>
            <a:pPr marL="285750" indent="-285750">
              <a:buFont typeface="Arial" panose="020B0604020202020204" pitchFamily="34" charset="0"/>
              <a:buChar char="•"/>
            </a:pPr>
            <a:r>
              <a:rPr lang="zh-CN"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在单径信道（</a:t>
            </a:r>
            <a:r>
              <a:rPr lang="en-US"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1</a:t>
            </a:r>
            <a:r>
              <a:rPr lang="zh-CN"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个主径）对抗生成上表现出较好的效果</a:t>
            </a:r>
            <a:endParaRPr lang="en-US" altLang="zh-CN" sz="1800" dirty="0">
              <a:effectLst/>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生成器：</a:t>
            </a:r>
            <a:r>
              <a:rPr lang="zh-CN" altLang="zh-CN" sz="1800" dirty="0">
                <a:effectLst/>
                <a:ea typeface="微软雅黑" panose="020B0503020204020204" pitchFamily="34" charset="-122"/>
                <a:cs typeface="微软雅黑" panose="020B0503020204020204" pitchFamily="34" charset="-122"/>
              </a:rPr>
              <a:t>一个线性层</a:t>
            </a:r>
            <a:r>
              <a:rPr lang="zh-CN" altLang="en-US" sz="1800" dirty="0">
                <a:effectLst/>
                <a:ea typeface="微软雅黑" panose="020B0503020204020204" pitchFamily="34" charset="-122"/>
                <a:cs typeface="微软雅黑" panose="020B0503020204020204" pitchFamily="34" charset="-122"/>
              </a:rPr>
              <a:t>和</a:t>
            </a:r>
            <a:r>
              <a:rPr lang="zh-CN" altLang="en-US" dirty="0">
                <a:ea typeface="微软雅黑" panose="020B0503020204020204" pitchFamily="34" charset="-122"/>
                <a:cs typeface="微软雅黑" panose="020B0503020204020204" pitchFamily="34" charset="-122"/>
              </a:rPr>
              <a:t>五</a:t>
            </a:r>
            <a:r>
              <a:rPr lang="zh-CN" altLang="zh-CN" sz="1800" dirty="0">
                <a:effectLst/>
                <a:ea typeface="微软雅黑" panose="020B0503020204020204" pitchFamily="34" charset="-122"/>
                <a:cs typeface="微软雅黑" panose="020B0503020204020204" pitchFamily="34" charset="-122"/>
              </a:rPr>
              <a:t>个上采样层</a:t>
            </a:r>
            <a:endParaRPr lang="en-US" altLang="zh-CN" sz="1800" dirty="0">
              <a:effectLst/>
              <a:ea typeface="微软雅黑" panose="020B0503020204020204" pitchFamily="34" charset="-122"/>
              <a:cs typeface="微软雅黑" panose="020B0503020204020204" pitchFamily="34" charset="-122"/>
            </a:endParaRPr>
          </a:p>
          <a:p>
            <a:pPr marL="285750" indent="-285750">
              <a:buFont typeface="Arial" panose="020B0604020202020204" pitchFamily="34" charset="0"/>
              <a:buChar char="•"/>
            </a:pP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判别器：</a:t>
            </a:r>
            <a:r>
              <a:rPr lang="zh-CN" altLang="zh-CN" sz="1800" dirty="0">
                <a:effectLst/>
                <a:ea typeface="微软雅黑" panose="020B0503020204020204" pitchFamily="34" charset="-122"/>
                <a:cs typeface="微软雅黑" panose="020B0503020204020204" pitchFamily="34" charset="-122"/>
              </a:rPr>
              <a:t>一个</a:t>
            </a:r>
            <a:r>
              <a:rPr lang="en-US" altLang="zh-CN" sz="1800" dirty="0">
                <a:effectLst/>
                <a:ea typeface="微软雅黑" panose="020B0503020204020204" pitchFamily="34" charset="-122"/>
                <a:cs typeface="微软雅黑" panose="020B0503020204020204" pitchFamily="34" charset="-122"/>
              </a:rPr>
              <a:t>Padding</a:t>
            </a:r>
            <a:r>
              <a:rPr lang="zh-CN" altLang="zh-CN" sz="1800" dirty="0">
                <a:effectLst/>
                <a:ea typeface="微软雅黑" panose="020B0503020204020204" pitchFamily="34" charset="-122"/>
                <a:cs typeface="微软雅黑" panose="020B0503020204020204" pitchFamily="34" charset="-122"/>
              </a:rPr>
              <a:t>层，</a:t>
            </a:r>
            <a:endParaRPr lang="en-US" altLang="zh-CN" sz="1800" dirty="0">
              <a:effectLst/>
              <a:ea typeface="微软雅黑" panose="020B0503020204020204" pitchFamily="34" charset="-122"/>
              <a:cs typeface="微软雅黑" panose="020B0503020204020204" pitchFamily="34" charset="-122"/>
            </a:endParaRPr>
          </a:p>
          <a:p>
            <a:pPr lvl="1"/>
            <a:r>
              <a:rPr lang="en-US" altLang="zh-CN" dirty="0">
                <a:ea typeface="微软雅黑" panose="020B0503020204020204" pitchFamily="34" charset="-122"/>
                <a:cs typeface="微软雅黑" panose="020B0503020204020204" pitchFamily="34" charset="-122"/>
              </a:rPr>
              <a:t>	     </a:t>
            </a:r>
            <a:r>
              <a:rPr lang="zh-CN" altLang="en-US" dirty="0">
                <a:ea typeface="微软雅黑" panose="020B0503020204020204" pitchFamily="34" charset="-122"/>
                <a:cs typeface="微软雅黑" panose="020B0503020204020204" pitchFamily="34" charset="-122"/>
              </a:rPr>
              <a:t>五</a:t>
            </a:r>
            <a:r>
              <a:rPr lang="zh-CN" altLang="zh-CN" dirty="0">
                <a:effectLst/>
                <a:ea typeface="微软雅黑" panose="020B0503020204020204" pitchFamily="34" charset="-122"/>
                <a:cs typeface="微软雅黑" panose="020B0503020204020204" pitchFamily="34" charset="-122"/>
              </a:rPr>
              <a:t>个下采样层，和一个线性层组成。</a:t>
            </a:r>
            <a:endParaRPr lang="en-US" altLang="zh-CN" dirty="0">
              <a:effectLst/>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buFont typeface="Arial" panose="020B0604020202020204" pitchFamily="34" charset="0"/>
              <a:buChar char="•"/>
            </a:pPr>
            <a:r>
              <a:rPr lang="zh-CN"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训练过程采用</a:t>
            </a:r>
            <a:r>
              <a:rPr lang="en-US"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WGAN-GP</a:t>
            </a:r>
            <a:r>
              <a:rPr lang="zh-CN"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中对梯度进行惩罚</a:t>
            </a:r>
            <a:r>
              <a:rPr lang="zh-CN" altLang="en-US" sz="1800" dirty="0">
                <a:effectLst/>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lvl="1"/>
            <a:r>
              <a:rPr lang="en-US" altLang="zh-CN" dirty="0">
                <a:effectLst/>
                <a:latin typeface="Times New Roman" panose="02020603050405020304" pitchFamily="18" charset="0"/>
                <a:ea typeface="微软雅黑" panose="020B0503020204020204" pitchFamily="34" charset="-122"/>
                <a:cs typeface="Times New Roman" panose="02020603050405020304" pitchFamily="18" charset="0"/>
              </a:rPr>
              <a:t>     </a:t>
            </a:r>
            <a:r>
              <a:rPr lang="zh-CN" altLang="zh-CN" dirty="0">
                <a:effectLst/>
                <a:ea typeface="微软雅黑" panose="020B0503020204020204" pitchFamily="34" charset="-122"/>
                <a:cs typeface="微软雅黑" panose="020B0503020204020204" pitchFamily="34" charset="-122"/>
              </a:rPr>
              <a:t>使梯度的收敛过程满足</a:t>
            </a:r>
            <a:r>
              <a:rPr lang="en-US" altLang="zh-CN" dirty="0">
                <a:effectLst/>
                <a:ea typeface="微软雅黑" panose="020B0503020204020204" pitchFamily="34" charset="-122"/>
                <a:cs typeface="微软雅黑" panose="020B0503020204020204" pitchFamily="34" charset="-122"/>
              </a:rPr>
              <a:t>Lipschitz</a:t>
            </a:r>
            <a:r>
              <a:rPr lang="zh-CN" altLang="zh-CN" dirty="0">
                <a:effectLst/>
                <a:ea typeface="微软雅黑" panose="020B0503020204020204" pitchFamily="34" charset="-122"/>
                <a:cs typeface="微软雅黑" panose="020B0503020204020204" pitchFamily="34" charset="-122"/>
              </a:rPr>
              <a:t>条件。</a:t>
            </a:r>
            <a:endParaRPr lang="en-US" altLang="zh-CN" dirty="0">
              <a:ea typeface="微软雅黑" panose="020B0503020204020204" pitchFamily="34" charset="-122"/>
              <a:cs typeface="微软雅黑" panose="020B0503020204020204" pitchFamily="34" charset="-122"/>
            </a:endParaRPr>
          </a:p>
          <a:p>
            <a:pPr marL="285750" indent="-285750">
              <a:buFont typeface="Arial" panose="020B0604020202020204" pitchFamily="34" charset="0"/>
              <a:buChar char="•"/>
            </a:pPr>
            <a:endParaRPr lang="en-US" altLang="zh-CN" dirty="0">
              <a:effectLst/>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buFont typeface="Arial" panose="020B0604020202020204" pitchFamily="34" charset="0"/>
              <a:buChar char="•"/>
            </a:pPr>
            <a:endParaRPr lang="en-US" altLang="zh-CN" dirty="0">
              <a:effectLst/>
              <a:ea typeface="微软雅黑" panose="020B0503020204020204" pitchFamily="34" charset="-122"/>
              <a:cs typeface="微软雅黑" panose="020B0503020204020204" pitchFamily="34" charset="-122"/>
            </a:endParaRPr>
          </a:p>
        </p:txBody>
      </p:sp>
      <p:pic>
        <p:nvPicPr>
          <p:cNvPr id="6" name="图片 5" descr="图形用户界面, 图示&#10;&#10;描述已自动生成">
            <a:extLst>
              <a:ext uri="{FF2B5EF4-FFF2-40B4-BE49-F238E27FC236}">
                <a16:creationId xmlns:a16="http://schemas.microsoft.com/office/drawing/2014/main" id="{F5F217BC-98A9-4F10-88D9-20524530D2C3}"/>
              </a:ext>
            </a:extLst>
          </p:cNvPr>
          <p:cNvPicPr>
            <a:picLocks noChangeAspect="1"/>
          </p:cNvPicPr>
          <p:nvPr/>
        </p:nvPicPr>
        <p:blipFill>
          <a:blip r:embed="rId3"/>
          <a:stretch>
            <a:fillRect/>
          </a:stretch>
        </p:blipFill>
        <p:spPr>
          <a:xfrm>
            <a:off x="6524035" y="1574566"/>
            <a:ext cx="5667965" cy="4126987"/>
          </a:xfrm>
          <a:prstGeom prst="rect">
            <a:avLst/>
          </a:prstGeom>
        </p:spPr>
      </p:pic>
    </p:spTree>
    <p:extLst>
      <p:ext uri="{BB962C8B-B14F-4D97-AF65-F5344CB8AC3E}">
        <p14:creationId xmlns:p14="http://schemas.microsoft.com/office/powerpoint/2010/main" val="3167424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F5D49F4-A880-4466-87C5-3129C9B38343}"/>
              </a:ext>
            </a:extLst>
          </p:cNvPr>
          <p:cNvSpPr txBox="1"/>
          <p:nvPr/>
        </p:nvSpPr>
        <p:spPr>
          <a:xfrm>
            <a:off x="831850" y="878889"/>
            <a:ext cx="4092605" cy="369332"/>
          </a:xfrm>
          <a:prstGeom prst="rect">
            <a:avLst/>
          </a:prstGeom>
          <a:noFill/>
        </p:spPr>
        <p:txBody>
          <a:bodyPr wrap="square" rtlCol="0">
            <a:spAutoFit/>
          </a:bodyPr>
          <a:lstStyle/>
          <a:p>
            <a:r>
              <a:rPr lang="zh-CN" altLang="en-US" dirty="0">
                <a:latin typeface="Times New Roman" panose="02020603050405020304" pitchFamily="18" charset="0"/>
                <a:cs typeface="Times New Roman" panose="02020603050405020304" pitchFamily="18" charset="0"/>
              </a:rPr>
              <a:t>信道数据生成模型</a:t>
            </a:r>
          </a:p>
        </p:txBody>
      </p:sp>
      <p:sp>
        <p:nvSpPr>
          <p:cNvPr id="2" name="文本框 1">
            <a:extLst>
              <a:ext uri="{FF2B5EF4-FFF2-40B4-BE49-F238E27FC236}">
                <a16:creationId xmlns:a16="http://schemas.microsoft.com/office/drawing/2014/main" id="{EDE84F73-97A2-42D1-AB41-B909379C2C14}"/>
              </a:ext>
            </a:extLst>
          </p:cNvPr>
          <p:cNvSpPr txBox="1"/>
          <p:nvPr/>
        </p:nvSpPr>
        <p:spPr>
          <a:xfrm>
            <a:off x="680929" y="1491449"/>
            <a:ext cx="5655325" cy="2400657"/>
          </a:xfrm>
          <a:prstGeom prst="rect">
            <a:avLst/>
          </a:prstGeom>
          <a:noFill/>
        </p:spPr>
        <p:txBody>
          <a:bodyPr wrap="square" rtlCol="0">
            <a:spAutoFit/>
          </a:bodyPr>
          <a:lstStyle/>
          <a:p>
            <a:r>
              <a:rPr lang="en-US" altLang="zh-CN" sz="2400" b="1" dirty="0">
                <a:effectLst/>
                <a:latin typeface="Times New Roman" panose="02020603050405020304" pitchFamily="18" charset="0"/>
                <a:cs typeface="Times New Roman" panose="02020603050405020304" pitchFamily="18" charset="0"/>
              </a:rPr>
              <a:t>VD-VAE</a:t>
            </a:r>
          </a:p>
          <a:p>
            <a:pPr marL="285750" indent="-285750">
              <a:buFont typeface="Arial" panose="020B0604020202020204" pitchFamily="34" charset="0"/>
              <a:buChar char="•"/>
            </a:pPr>
            <a:r>
              <a:rPr lang="zh-CN" altLang="en-US" sz="1800" dirty="0">
                <a:effectLst/>
                <a:latin typeface="Times New Roman" panose="02020603050405020304" pitchFamily="18" charset="0"/>
                <a:ea typeface="微软雅黑" panose="020B0503020204020204" pitchFamily="34" charset="-122"/>
                <a:cs typeface="Times New Roman" panose="02020603050405020304" pitchFamily="18" charset="0"/>
              </a:rPr>
              <a:t>更深的网络结构，</a:t>
            </a:r>
            <a:r>
              <a:rPr lang="zh-CN"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分层特征提取</a:t>
            </a:r>
            <a:r>
              <a:rPr lang="zh-CN" altLang="en-US" sz="1800" dirty="0">
                <a:effectLst/>
                <a:latin typeface="Times New Roman" panose="02020603050405020304" pitchFamily="18" charset="0"/>
                <a:ea typeface="微软雅黑" panose="020B0503020204020204" pitchFamily="34" charset="-122"/>
                <a:cs typeface="Times New Roman" panose="02020603050405020304" pitchFamily="18" charset="0"/>
              </a:rPr>
              <a:t>特征有了更好的生成效果</a:t>
            </a:r>
            <a:endParaRPr lang="en-US" altLang="zh-CN" sz="1800" dirty="0">
              <a:effectLst/>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buFont typeface="Arial" panose="020B0604020202020204" pitchFamily="34" charset="0"/>
              <a:buChar char="•"/>
            </a:pPr>
            <a:r>
              <a:rPr lang="zh-CN" altLang="en-US" sz="1800" dirty="0">
                <a:effectLst/>
                <a:latin typeface="Times New Roman" panose="02020603050405020304" pitchFamily="18" charset="0"/>
                <a:ea typeface="微软雅黑" panose="020B0503020204020204" pitchFamily="34" charset="-122"/>
                <a:cs typeface="Times New Roman" panose="02020603050405020304" pitchFamily="18" charset="0"/>
              </a:rPr>
              <a:t>采用</a:t>
            </a:r>
            <a:r>
              <a:rPr lang="en-US"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KL-annealing</a:t>
            </a:r>
            <a:r>
              <a:rPr lang="zh-CN" altLang="en-US" sz="1800" dirty="0">
                <a:effectLst/>
                <a:latin typeface="Times New Roman" panose="02020603050405020304" pitchFamily="18" charset="0"/>
                <a:ea typeface="微软雅黑" panose="020B0503020204020204" pitchFamily="34" charset="-122"/>
                <a:cs typeface="Times New Roman" panose="02020603050405020304" pitchFamily="18" charset="0"/>
              </a:rPr>
              <a:t>的训练技巧来进行</a:t>
            </a:r>
            <a:r>
              <a:rPr lang="en-US"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VAE</a:t>
            </a:r>
            <a:r>
              <a:rPr lang="zh-CN" altLang="en-US" sz="1800" dirty="0">
                <a:effectLst/>
                <a:latin typeface="Times New Roman" panose="02020603050405020304" pitchFamily="18" charset="0"/>
                <a:ea typeface="微软雅黑" panose="020B0503020204020204" pitchFamily="34" charset="-122"/>
                <a:cs typeface="Times New Roman" panose="02020603050405020304" pitchFamily="18" charset="0"/>
              </a:rPr>
              <a:t>模型的训练</a:t>
            </a:r>
            <a:endParaRPr lang="en-US" altLang="zh-CN" sz="1800" dirty="0">
              <a:effectLst/>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buFont typeface="Arial" panose="020B0604020202020204" pitchFamily="34" charset="0"/>
              <a:buChar char="•"/>
            </a:pPr>
            <a:r>
              <a:rPr lang="zh-CN" altLang="en-US" sz="1800" dirty="0">
                <a:effectLst/>
                <a:latin typeface="Times New Roman" panose="02020603050405020304" pitchFamily="18" charset="0"/>
                <a:ea typeface="微软雅黑" panose="020B0503020204020204" pitchFamily="34" charset="-122"/>
                <a:cs typeface="Times New Roman" panose="02020603050405020304" pitchFamily="18" charset="0"/>
              </a:rPr>
              <a:t>通过交替使用</a:t>
            </a:r>
            <a:r>
              <a:rPr lang="en-US"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MSE</a:t>
            </a:r>
            <a:r>
              <a:rPr lang="zh-CN" altLang="en-US" sz="1800" dirty="0">
                <a:effectLst/>
                <a:latin typeface="Times New Roman" panose="02020603050405020304" pitchFamily="18" charset="0"/>
                <a:ea typeface="微软雅黑" panose="020B0503020204020204" pitchFamily="34" charset="-122"/>
                <a:cs typeface="Times New Roman" panose="02020603050405020304" pitchFamily="18" charset="0"/>
              </a:rPr>
              <a:t>损失与</a:t>
            </a:r>
            <a:r>
              <a:rPr lang="en-US" altLang="zh-CN" sz="1800" dirty="0">
                <a:effectLst/>
                <a:latin typeface="Times New Roman" panose="02020603050405020304" pitchFamily="18" charset="0"/>
                <a:ea typeface="微软雅黑" panose="020B0503020204020204" pitchFamily="34" charset="-122"/>
                <a:cs typeface="Times New Roman" panose="02020603050405020304" pitchFamily="18" charset="0"/>
              </a:rPr>
              <a:t>NMSE</a:t>
            </a:r>
            <a:r>
              <a:rPr lang="zh-CN" altLang="en-US" sz="1800" dirty="0">
                <a:effectLst/>
                <a:latin typeface="Times New Roman" panose="02020603050405020304" pitchFamily="18" charset="0"/>
                <a:ea typeface="微软雅黑" panose="020B0503020204020204" pitchFamily="34" charset="-122"/>
                <a:cs typeface="Times New Roman" panose="02020603050405020304" pitchFamily="18" charset="0"/>
              </a:rPr>
              <a:t>损失的方式来进行训练。</a:t>
            </a:r>
            <a:endParaRPr lang="en-US" altLang="zh-CN" sz="1800" dirty="0">
              <a:effectLst/>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buFont typeface="Arial" panose="020B0604020202020204" pitchFamily="34" charset="0"/>
              <a:buChar char="•"/>
            </a:pPr>
            <a:endParaRPr lang="en-US" altLang="zh-CN" dirty="0">
              <a:effectLst/>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buFont typeface="Arial" panose="020B0604020202020204" pitchFamily="34" charset="0"/>
              <a:buChar char="•"/>
            </a:pPr>
            <a:endParaRPr lang="en-US" altLang="zh-CN" dirty="0">
              <a:effectLst/>
              <a:latin typeface="Times New Roman" panose="02020603050405020304" pitchFamily="18" charset="0"/>
              <a:ea typeface="微软雅黑" panose="020B0503020204020204" pitchFamily="34" charset="-122"/>
              <a:cs typeface="Times New Roman" panose="02020603050405020304" pitchFamily="18" charset="0"/>
            </a:endParaRPr>
          </a:p>
        </p:txBody>
      </p:sp>
      <p:pic>
        <p:nvPicPr>
          <p:cNvPr id="5" name="图片 4">
            <a:extLst>
              <a:ext uri="{FF2B5EF4-FFF2-40B4-BE49-F238E27FC236}">
                <a16:creationId xmlns:a16="http://schemas.microsoft.com/office/drawing/2014/main" id="{41FE0C60-4A45-4105-9E54-CE98C78A31D2}"/>
              </a:ext>
            </a:extLst>
          </p:cNvPr>
          <p:cNvPicPr>
            <a:picLocks noChangeAspect="1"/>
          </p:cNvPicPr>
          <p:nvPr/>
        </p:nvPicPr>
        <p:blipFill>
          <a:blip r:embed="rId3"/>
          <a:stretch>
            <a:fillRect/>
          </a:stretch>
        </p:blipFill>
        <p:spPr>
          <a:xfrm>
            <a:off x="6411558" y="984737"/>
            <a:ext cx="5445493" cy="5682152"/>
          </a:xfrm>
          <a:prstGeom prst="rect">
            <a:avLst/>
          </a:prstGeom>
        </p:spPr>
      </p:pic>
    </p:spTree>
    <p:extLst>
      <p:ext uri="{BB962C8B-B14F-4D97-AF65-F5344CB8AC3E}">
        <p14:creationId xmlns:p14="http://schemas.microsoft.com/office/powerpoint/2010/main" val="20977940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F5D49F4-A880-4466-87C5-3129C9B38343}"/>
              </a:ext>
            </a:extLst>
          </p:cNvPr>
          <p:cNvSpPr txBox="1"/>
          <p:nvPr/>
        </p:nvSpPr>
        <p:spPr>
          <a:xfrm>
            <a:off x="831850" y="878889"/>
            <a:ext cx="4092605" cy="369332"/>
          </a:xfrm>
          <a:prstGeom prst="rect">
            <a:avLst/>
          </a:prstGeom>
          <a:noFill/>
        </p:spPr>
        <p:txBody>
          <a:bodyPr wrap="square" rtlCol="0">
            <a:spAutoFit/>
          </a:bodyPr>
          <a:lstStyle/>
          <a:p>
            <a:r>
              <a:rPr lang="zh-CN" altLang="en-US" dirty="0">
                <a:latin typeface="Times New Roman" panose="02020603050405020304" pitchFamily="18" charset="0"/>
                <a:cs typeface="Times New Roman" panose="02020603050405020304" pitchFamily="18" charset="0"/>
              </a:rPr>
              <a:t>实验结果</a:t>
            </a:r>
          </a:p>
        </p:txBody>
      </p:sp>
      <p:sp>
        <p:nvSpPr>
          <p:cNvPr id="2" name="文本框 1">
            <a:extLst>
              <a:ext uri="{FF2B5EF4-FFF2-40B4-BE49-F238E27FC236}">
                <a16:creationId xmlns:a16="http://schemas.microsoft.com/office/drawing/2014/main" id="{EDE84F73-97A2-42D1-AB41-B909379C2C14}"/>
              </a:ext>
            </a:extLst>
          </p:cNvPr>
          <p:cNvSpPr txBox="1"/>
          <p:nvPr/>
        </p:nvSpPr>
        <p:spPr>
          <a:xfrm>
            <a:off x="680929" y="1491449"/>
            <a:ext cx="10209320" cy="1477328"/>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H1</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集成</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使用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GAN</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与</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VD-VAE</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集成的方案</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通过模型集成，提高了相似度评价的同时也提升了生成的多样性</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a:p>
            <a:pPr marL="285750" indent="-285750">
              <a:buFont typeface="Arial" panose="020B0604020202020204" pitchFamily="34" charset="0"/>
              <a:buChar char="•"/>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H2</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集成</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只使用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VD-VAE</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模型进行数据的生成</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，生成方式两种来源，</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一是直接使用</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VD-VAE</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decoder</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模型进行生成，二是使用原数据进入</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encoder</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，通过</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encoder</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得到的</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latent vector</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然后再经过</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decoder</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进行生成。两种生成来源比例为</a:t>
            </a: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17:1</a:t>
            </a:r>
            <a:r>
              <a:rPr lang="zh-CN" altLang="en-US" dirty="0">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dirty="0">
              <a:latin typeface="Times New Roman" panose="02020603050405020304" pitchFamily="18" charset="0"/>
              <a:ea typeface="微软雅黑" panose="020B0503020204020204" pitchFamily="34" charset="-122"/>
              <a:cs typeface="Times New Roman" panose="02020603050405020304" pitchFamily="18" charset="0"/>
            </a:endParaRPr>
          </a:p>
        </p:txBody>
      </p:sp>
      <p:graphicFrame>
        <p:nvGraphicFramePr>
          <p:cNvPr id="4" name="表格 3">
            <a:extLst>
              <a:ext uri="{FF2B5EF4-FFF2-40B4-BE49-F238E27FC236}">
                <a16:creationId xmlns:a16="http://schemas.microsoft.com/office/drawing/2014/main" id="{BB8C1D51-C875-41AE-9C73-0B905E7D8EFD}"/>
              </a:ext>
            </a:extLst>
          </p:cNvPr>
          <p:cNvGraphicFramePr>
            <a:graphicFrameLocks noGrp="1"/>
          </p:cNvGraphicFramePr>
          <p:nvPr>
            <p:extLst>
              <p:ext uri="{D42A27DB-BD31-4B8C-83A1-F6EECF244321}">
                <p14:modId xmlns:p14="http://schemas.microsoft.com/office/powerpoint/2010/main" val="619628040"/>
              </p:ext>
            </p:extLst>
          </p:nvPr>
        </p:nvGraphicFramePr>
        <p:xfrm>
          <a:off x="1012054" y="3299246"/>
          <a:ext cx="4893893" cy="1460832"/>
        </p:xfrm>
        <a:graphic>
          <a:graphicData uri="http://schemas.openxmlformats.org/drawingml/2006/table">
            <a:tbl>
              <a:tblPr firstRow="1" firstCol="1" bandRow="1">
                <a:tableStyleId>{5C22544A-7EE6-4342-B048-85BDC9FD1C3A}</a:tableStyleId>
              </a:tblPr>
              <a:tblGrid>
                <a:gridCol w="1443648">
                  <a:extLst>
                    <a:ext uri="{9D8B030D-6E8A-4147-A177-3AD203B41FA5}">
                      <a16:colId xmlns:a16="http://schemas.microsoft.com/office/drawing/2014/main" val="3407703764"/>
                    </a:ext>
                  </a:extLst>
                </a:gridCol>
                <a:gridCol w="1042123">
                  <a:extLst>
                    <a:ext uri="{9D8B030D-6E8A-4147-A177-3AD203B41FA5}">
                      <a16:colId xmlns:a16="http://schemas.microsoft.com/office/drawing/2014/main" val="207619443"/>
                    </a:ext>
                  </a:extLst>
                </a:gridCol>
                <a:gridCol w="1286308">
                  <a:extLst>
                    <a:ext uri="{9D8B030D-6E8A-4147-A177-3AD203B41FA5}">
                      <a16:colId xmlns:a16="http://schemas.microsoft.com/office/drawing/2014/main" val="8691444"/>
                    </a:ext>
                  </a:extLst>
                </a:gridCol>
                <a:gridCol w="1121814">
                  <a:extLst>
                    <a:ext uri="{9D8B030D-6E8A-4147-A177-3AD203B41FA5}">
                      <a16:colId xmlns:a16="http://schemas.microsoft.com/office/drawing/2014/main" val="3941488347"/>
                    </a:ext>
                  </a:extLst>
                </a:gridCol>
              </a:tblGrid>
              <a:tr h="365208">
                <a:tc>
                  <a:txBody>
                    <a:bodyPr/>
                    <a:lstStyle/>
                    <a:p>
                      <a:pPr algn="just">
                        <a:lnSpc>
                          <a:spcPct val="110000"/>
                        </a:lnSpc>
                        <a:spcBef>
                          <a:spcPts val="100"/>
                        </a:spcBef>
                        <a:spcAft>
                          <a:spcPts val="600"/>
                        </a:spcAft>
                      </a:pPr>
                      <a:r>
                        <a:rPr lang="en-US" sz="1400">
                          <a:effectLst/>
                        </a:rPr>
                        <a:t> </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a:effectLst/>
                        </a:rPr>
                        <a:t>Sim</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dirty="0">
                          <a:effectLst/>
                        </a:rPr>
                        <a:t>Multi</a:t>
                      </a:r>
                      <a:endParaRPr lang="zh-CN" sz="1400" dirty="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a:effectLst/>
                        </a:rPr>
                        <a:t>Score</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330932520"/>
                  </a:ext>
                </a:extLst>
              </a:tr>
              <a:tr h="365208">
                <a:tc>
                  <a:txBody>
                    <a:bodyPr/>
                    <a:lstStyle/>
                    <a:p>
                      <a:pPr algn="just">
                        <a:lnSpc>
                          <a:spcPct val="110000"/>
                        </a:lnSpc>
                        <a:spcBef>
                          <a:spcPts val="100"/>
                        </a:spcBef>
                        <a:spcAft>
                          <a:spcPts val="600"/>
                        </a:spcAft>
                      </a:pPr>
                      <a:r>
                        <a:rPr lang="en-US" sz="1400">
                          <a:effectLst/>
                        </a:rPr>
                        <a:t>VD-VAE</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dirty="0">
                          <a:effectLst/>
                        </a:rPr>
                        <a:t>0.4219</a:t>
                      </a:r>
                      <a:endParaRPr lang="zh-CN" sz="1400" dirty="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a:effectLst/>
                        </a:rPr>
                        <a:t>2.5327</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a:effectLst/>
                        </a:rPr>
                        <a:t>0.6998</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160976968"/>
                  </a:ext>
                </a:extLst>
              </a:tr>
              <a:tr h="365208">
                <a:tc>
                  <a:txBody>
                    <a:bodyPr/>
                    <a:lstStyle/>
                    <a:p>
                      <a:pPr algn="just">
                        <a:lnSpc>
                          <a:spcPct val="110000"/>
                        </a:lnSpc>
                        <a:spcBef>
                          <a:spcPts val="100"/>
                        </a:spcBef>
                        <a:spcAft>
                          <a:spcPts val="600"/>
                        </a:spcAft>
                      </a:pPr>
                      <a:r>
                        <a:rPr lang="en-US" sz="1400">
                          <a:effectLst/>
                        </a:rPr>
                        <a:t>Channel GAN</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a:effectLst/>
                        </a:rPr>
                        <a:t>0.4071</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a:effectLst/>
                        </a:rPr>
                        <a:t>1.9677</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a:effectLst/>
                        </a:rPr>
                        <a:t>0.7583</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195368950"/>
                  </a:ext>
                </a:extLst>
              </a:tr>
              <a:tr h="365208">
                <a:tc>
                  <a:txBody>
                    <a:bodyPr/>
                    <a:lstStyle/>
                    <a:p>
                      <a:pPr algn="just">
                        <a:lnSpc>
                          <a:spcPct val="110000"/>
                        </a:lnSpc>
                        <a:spcBef>
                          <a:spcPts val="100"/>
                        </a:spcBef>
                        <a:spcAft>
                          <a:spcPts val="600"/>
                        </a:spcAft>
                      </a:pPr>
                      <a:r>
                        <a:rPr lang="zh-CN" sz="1400">
                          <a:effectLst/>
                        </a:rPr>
                        <a:t>集成</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a:effectLst/>
                        </a:rPr>
                        <a:t>0.4108</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a:effectLst/>
                        </a:rPr>
                        <a:t>1.9466</a:t>
                      </a:r>
                      <a:endParaRPr lang="zh-CN" sz="14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400" dirty="0">
                          <a:effectLst/>
                        </a:rPr>
                        <a:t>0.7631</a:t>
                      </a:r>
                      <a:endParaRPr lang="zh-CN" sz="1400" dirty="0">
                        <a:effectLst/>
                        <a:latin typeface="Linux Libertine"/>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194633002"/>
                  </a:ext>
                </a:extLst>
              </a:tr>
            </a:tbl>
          </a:graphicData>
        </a:graphic>
      </p:graphicFrame>
      <p:graphicFrame>
        <p:nvGraphicFramePr>
          <p:cNvPr id="6" name="表格 5">
            <a:extLst>
              <a:ext uri="{FF2B5EF4-FFF2-40B4-BE49-F238E27FC236}">
                <a16:creationId xmlns:a16="http://schemas.microsoft.com/office/drawing/2014/main" id="{61BB8FFD-63C4-46C3-9754-740556748CB7}"/>
              </a:ext>
            </a:extLst>
          </p:cNvPr>
          <p:cNvGraphicFramePr>
            <a:graphicFrameLocks noGrp="1"/>
          </p:cNvGraphicFramePr>
          <p:nvPr>
            <p:extLst>
              <p:ext uri="{D42A27DB-BD31-4B8C-83A1-F6EECF244321}">
                <p14:modId xmlns:p14="http://schemas.microsoft.com/office/powerpoint/2010/main" val="539002866"/>
              </p:ext>
            </p:extLst>
          </p:nvPr>
        </p:nvGraphicFramePr>
        <p:xfrm>
          <a:off x="6096000" y="3299246"/>
          <a:ext cx="4630769" cy="1460832"/>
        </p:xfrm>
        <a:graphic>
          <a:graphicData uri="http://schemas.openxmlformats.org/drawingml/2006/table">
            <a:tbl>
              <a:tblPr firstRow="1" firstCol="1" bandRow="1">
                <a:tableStyleId>{5C22544A-7EE6-4342-B048-85BDC9FD1C3A}</a:tableStyleId>
              </a:tblPr>
              <a:tblGrid>
                <a:gridCol w="1366029">
                  <a:extLst>
                    <a:ext uri="{9D8B030D-6E8A-4147-A177-3AD203B41FA5}">
                      <a16:colId xmlns:a16="http://schemas.microsoft.com/office/drawing/2014/main" val="3671437965"/>
                    </a:ext>
                  </a:extLst>
                </a:gridCol>
                <a:gridCol w="986093">
                  <a:extLst>
                    <a:ext uri="{9D8B030D-6E8A-4147-A177-3AD203B41FA5}">
                      <a16:colId xmlns:a16="http://schemas.microsoft.com/office/drawing/2014/main" val="2097328992"/>
                    </a:ext>
                  </a:extLst>
                </a:gridCol>
                <a:gridCol w="1217148">
                  <a:extLst>
                    <a:ext uri="{9D8B030D-6E8A-4147-A177-3AD203B41FA5}">
                      <a16:colId xmlns:a16="http://schemas.microsoft.com/office/drawing/2014/main" val="29021954"/>
                    </a:ext>
                  </a:extLst>
                </a:gridCol>
                <a:gridCol w="1061499">
                  <a:extLst>
                    <a:ext uri="{9D8B030D-6E8A-4147-A177-3AD203B41FA5}">
                      <a16:colId xmlns:a16="http://schemas.microsoft.com/office/drawing/2014/main" val="3387008671"/>
                    </a:ext>
                  </a:extLst>
                </a:gridCol>
              </a:tblGrid>
              <a:tr h="486944">
                <a:tc>
                  <a:txBody>
                    <a:bodyPr/>
                    <a:lstStyle/>
                    <a:p>
                      <a:pPr algn="just">
                        <a:lnSpc>
                          <a:spcPct val="110000"/>
                        </a:lnSpc>
                        <a:spcBef>
                          <a:spcPts val="100"/>
                        </a:spcBef>
                        <a:spcAft>
                          <a:spcPts val="600"/>
                        </a:spcAft>
                      </a:pPr>
                      <a:r>
                        <a:rPr lang="en-US" sz="1600" dirty="0">
                          <a:effectLst/>
                        </a:rPr>
                        <a:t> </a:t>
                      </a:r>
                      <a:endParaRPr lang="zh-CN" sz="1600" dirty="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600">
                          <a:effectLst/>
                        </a:rPr>
                        <a:t>Sim</a:t>
                      </a:r>
                      <a:endParaRPr lang="zh-CN" sz="16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600">
                          <a:effectLst/>
                        </a:rPr>
                        <a:t>Multi</a:t>
                      </a:r>
                      <a:endParaRPr lang="zh-CN" sz="16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600">
                          <a:effectLst/>
                        </a:rPr>
                        <a:t>Score</a:t>
                      </a:r>
                      <a:endParaRPr lang="zh-CN" sz="1600">
                        <a:effectLst/>
                        <a:latin typeface="Linux Libertine"/>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246775356"/>
                  </a:ext>
                </a:extLst>
              </a:tr>
              <a:tr h="486944">
                <a:tc>
                  <a:txBody>
                    <a:bodyPr/>
                    <a:lstStyle/>
                    <a:p>
                      <a:pPr algn="just">
                        <a:lnSpc>
                          <a:spcPct val="110000"/>
                        </a:lnSpc>
                        <a:spcBef>
                          <a:spcPts val="100"/>
                        </a:spcBef>
                        <a:spcAft>
                          <a:spcPts val="600"/>
                        </a:spcAft>
                      </a:pPr>
                      <a:r>
                        <a:rPr lang="en-US" sz="1600">
                          <a:effectLst/>
                        </a:rPr>
                        <a:t>VD-VAE</a:t>
                      </a:r>
                      <a:endParaRPr lang="zh-CN" sz="16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600" dirty="0">
                          <a:effectLst/>
                        </a:rPr>
                        <a:t>0.2261</a:t>
                      </a:r>
                      <a:endParaRPr lang="zh-CN" sz="1600" dirty="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600" dirty="0">
                          <a:effectLst/>
                        </a:rPr>
                        <a:t>3.3036</a:t>
                      </a:r>
                      <a:endParaRPr lang="zh-CN" sz="1600" dirty="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600" dirty="0">
                          <a:effectLst/>
                        </a:rPr>
                        <a:t>0.6347</a:t>
                      </a:r>
                      <a:endParaRPr lang="zh-CN" sz="1600" dirty="0">
                        <a:effectLst/>
                        <a:latin typeface="Linux Libertine"/>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049467658"/>
                  </a:ext>
                </a:extLst>
              </a:tr>
              <a:tr h="486944">
                <a:tc>
                  <a:txBody>
                    <a:bodyPr/>
                    <a:lstStyle/>
                    <a:p>
                      <a:pPr algn="just">
                        <a:lnSpc>
                          <a:spcPct val="110000"/>
                        </a:lnSpc>
                        <a:spcBef>
                          <a:spcPts val="100"/>
                        </a:spcBef>
                        <a:spcAft>
                          <a:spcPts val="600"/>
                        </a:spcAft>
                      </a:pPr>
                      <a:r>
                        <a:rPr lang="zh-CN" sz="1600" dirty="0">
                          <a:effectLst/>
                        </a:rPr>
                        <a:t>多源集成</a:t>
                      </a:r>
                      <a:endParaRPr lang="zh-CN" sz="1600" dirty="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600">
                          <a:effectLst/>
                        </a:rPr>
                        <a:t>0.2266</a:t>
                      </a:r>
                      <a:endParaRPr lang="zh-CN" sz="16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600">
                          <a:effectLst/>
                        </a:rPr>
                        <a:t>3.3115</a:t>
                      </a:r>
                      <a:endParaRPr lang="zh-CN" sz="1600">
                        <a:effectLst/>
                        <a:latin typeface="Linux Libertine"/>
                        <a:ea typeface="Calibri" panose="020F0502020204030204" pitchFamily="34" charset="0"/>
                        <a:cs typeface="Arial" panose="020B0604020202020204" pitchFamily="34" charset="0"/>
                      </a:endParaRPr>
                    </a:p>
                  </a:txBody>
                  <a:tcPr marL="68580" marR="68580" marT="0" marB="0"/>
                </a:tc>
                <a:tc>
                  <a:txBody>
                    <a:bodyPr/>
                    <a:lstStyle/>
                    <a:p>
                      <a:pPr algn="just">
                        <a:lnSpc>
                          <a:spcPct val="110000"/>
                        </a:lnSpc>
                        <a:spcBef>
                          <a:spcPts val="100"/>
                        </a:spcBef>
                        <a:spcAft>
                          <a:spcPts val="600"/>
                        </a:spcAft>
                      </a:pPr>
                      <a:r>
                        <a:rPr lang="en-US" sz="1600" dirty="0">
                          <a:effectLst/>
                        </a:rPr>
                        <a:t>0.6347</a:t>
                      </a:r>
                      <a:endParaRPr lang="zh-CN" sz="1600" dirty="0">
                        <a:effectLst/>
                        <a:latin typeface="Linux Libertine"/>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64122601"/>
                  </a:ext>
                </a:extLst>
              </a:tr>
            </a:tbl>
          </a:graphicData>
        </a:graphic>
      </p:graphicFrame>
      <p:sp>
        <p:nvSpPr>
          <p:cNvPr id="8" name="文本框 7">
            <a:extLst>
              <a:ext uri="{FF2B5EF4-FFF2-40B4-BE49-F238E27FC236}">
                <a16:creationId xmlns:a16="http://schemas.microsoft.com/office/drawing/2014/main" id="{FBD1A018-D93C-49FB-A14D-4B6B14579E2D}"/>
              </a:ext>
            </a:extLst>
          </p:cNvPr>
          <p:cNvSpPr txBox="1"/>
          <p:nvPr/>
        </p:nvSpPr>
        <p:spPr>
          <a:xfrm>
            <a:off x="103633" y="4760078"/>
            <a:ext cx="6123373" cy="375616"/>
          </a:xfrm>
          <a:prstGeom prst="rect">
            <a:avLst/>
          </a:prstGeom>
          <a:noFill/>
        </p:spPr>
        <p:txBody>
          <a:bodyPr wrap="square">
            <a:spAutoFit/>
          </a:bodyPr>
          <a:lstStyle/>
          <a:p>
            <a:pPr indent="190500" algn="ctr">
              <a:lnSpc>
                <a:spcPct val="110000"/>
              </a:lnSpc>
              <a:spcBef>
                <a:spcPts val="100"/>
              </a:spcBef>
              <a:spcAft>
                <a:spcPts val="600"/>
              </a:spcAft>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H1</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数据模型评价指标</a:t>
            </a:r>
          </a:p>
        </p:txBody>
      </p:sp>
      <p:sp>
        <p:nvSpPr>
          <p:cNvPr id="9" name="文本框 8">
            <a:extLst>
              <a:ext uri="{FF2B5EF4-FFF2-40B4-BE49-F238E27FC236}">
                <a16:creationId xmlns:a16="http://schemas.microsoft.com/office/drawing/2014/main" id="{C5162CFD-ACC4-43B1-A137-D3A3F20623AE}"/>
              </a:ext>
            </a:extLst>
          </p:cNvPr>
          <p:cNvSpPr txBox="1"/>
          <p:nvPr/>
        </p:nvSpPr>
        <p:spPr>
          <a:xfrm>
            <a:off x="4924455" y="4760078"/>
            <a:ext cx="6123373" cy="375616"/>
          </a:xfrm>
          <a:prstGeom prst="rect">
            <a:avLst/>
          </a:prstGeom>
          <a:noFill/>
        </p:spPr>
        <p:txBody>
          <a:bodyPr wrap="square">
            <a:spAutoFit/>
          </a:bodyPr>
          <a:lstStyle/>
          <a:p>
            <a:pPr indent="190500" algn="ctr">
              <a:lnSpc>
                <a:spcPct val="110000"/>
              </a:lnSpc>
              <a:spcBef>
                <a:spcPts val="100"/>
              </a:spcBef>
              <a:spcAft>
                <a:spcPts val="600"/>
              </a:spcAft>
            </a:pPr>
            <a:r>
              <a:rPr lang="en-US" altLang="zh-CN" dirty="0">
                <a:latin typeface="Times New Roman" panose="02020603050405020304" pitchFamily="18" charset="0"/>
                <a:ea typeface="微软雅黑" panose="020B0503020204020204" pitchFamily="34" charset="-122"/>
                <a:cs typeface="Times New Roman" panose="02020603050405020304" pitchFamily="18" charset="0"/>
              </a:rPr>
              <a:t>H2</a:t>
            </a:r>
            <a:r>
              <a:rPr lang="zh-CN" altLang="zh-CN" dirty="0">
                <a:latin typeface="Times New Roman" panose="02020603050405020304" pitchFamily="18" charset="0"/>
                <a:ea typeface="微软雅黑" panose="020B0503020204020204" pitchFamily="34" charset="-122"/>
                <a:cs typeface="Times New Roman" panose="02020603050405020304" pitchFamily="18" charset="0"/>
              </a:rPr>
              <a:t>数据模型评价指标</a:t>
            </a:r>
          </a:p>
        </p:txBody>
      </p:sp>
    </p:spTree>
    <p:extLst>
      <p:ext uri="{BB962C8B-B14F-4D97-AF65-F5344CB8AC3E}">
        <p14:creationId xmlns:p14="http://schemas.microsoft.com/office/powerpoint/2010/main" val="84732094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261</TotalTime>
  <Words>1820</Words>
  <Application>Microsoft Office PowerPoint</Application>
  <PresentationFormat>宽屏</PresentationFormat>
  <Paragraphs>110</Paragraphs>
  <Slides>10</Slides>
  <Notes>10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Linux Libertine</vt:lpstr>
      <vt:lpstr>等线</vt:lpstr>
      <vt:lpstr>华文中宋</vt:lpstr>
      <vt:lpstr>微软雅黑</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liujia180@wanda.cn</dc:creator>
  <cp:lastModifiedBy>Haoran Dong</cp:lastModifiedBy>
  <cp:revision>16</cp:revision>
  <dcterms:created xsi:type="dcterms:W3CDTF">2021-09-13T07:33:19Z</dcterms:created>
  <dcterms:modified xsi:type="dcterms:W3CDTF">2022-04-23T16:42:06Z</dcterms:modified>
</cp:coreProperties>
</file>

<file path=docProps/thumbnail.jpeg>
</file>